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Inter"/>
      <p:regular r:id="rId15"/>
    </p:embeddedFont>
    <p:embeddedFont>
      <p:font typeface="Inter"/>
      <p:regular r:id="rId16"/>
    </p:embeddedFon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slideLayout" Target="../slideLayouts/slideLayout4.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image" Target="../media/image-4-9.png"/><Relationship Id="rId10" Type="http://schemas.openxmlformats.org/officeDocument/2006/relationships/image" Target="../media/image-4-10.svg"/><Relationship Id="rId11" Type="http://schemas.openxmlformats.org/officeDocument/2006/relationships/image" Target="../media/image-4-11.png"/><Relationship Id="rId12" Type="http://schemas.openxmlformats.org/officeDocument/2006/relationships/image" Target="../media/image-4-12.svg"/><Relationship Id="rId13" Type="http://schemas.openxmlformats.org/officeDocument/2006/relationships/image" Target="../media/image-4-13.png"/><Relationship Id="rId14" Type="http://schemas.openxmlformats.org/officeDocument/2006/relationships/image" Target="../media/image-4-14.svg"/><Relationship Id="rId15" Type="http://schemas.openxmlformats.org/officeDocument/2006/relationships/slideLayout" Target="../slideLayouts/slideLayout5.xml"/><Relationship Id="rId1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svg"/><Relationship Id="rId9" Type="http://schemas.openxmlformats.org/officeDocument/2006/relationships/image" Target="../media/image-8-9.png"/><Relationship Id="rId10" Type="http://schemas.openxmlformats.org/officeDocument/2006/relationships/image" Target="../media/image-8-10.svg"/><Relationship Id="rId11" Type="http://schemas.openxmlformats.org/officeDocument/2006/relationships/slideLayout" Target="../slideLayouts/slideLayout9.xml"/><Relationship Id="rId1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2345531"/>
            <a:ext cx="13042821" cy="2835354"/>
          </a:xfrm>
          <a:prstGeom prst="rect">
            <a:avLst/>
          </a:prstGeom>
          <a:noFill/>
          <a:ln/>
        </p:spPr>
        <p:txBody>
          <a:bodyPr wrap="square" lIns="0" tIns="0" rIns="0" bIns="0" rtlCol="0" anchor="t"/>
          <a:lstStyle/>
          <a:p>
            <a:pPr algn="l" indent="0" marL="0">
              <a:lnSpc>
                <a:spcPts val="11150"/>
              </a:lnSpc>
              <a:buNone/>
            </a:pPr>
            <a:r>
              <a:rPr lang="en-US" sz="8900" b="1" dirty="0">
                <a:solidFill>
                  <a:srgbClr val="000000"/>
                </a:solidFill>
                <a:latin typeface="Inter Bold" pitchFamily="34" charset="0"/>
                <a:ea typeface="Inter Bold" pitchFamily="34" charset="-122"/>
                <a:cs typeface="Inter Bold" pitchFamily="34" charset="-120"/>
              </a:rPr>
              <a:t>Customer Shopping Behavior Analysis</a:t>
            </a:r>
            <a:endParaRPr lang="en-US" sz="8900" dirty="0"/>
          </a:p>
        </p:txBody>
      </p:sp>
      <p:sp>
        <p:nvSpPr>
          <p:cNvPr id="5" name="Text 2"/>
          <p:cNvSpPr/>
          <p:nvPr/>
        </p:nvSpPr>
        <p:spPr>
          <a:xfrm>
            <a:off x="793790" y="5521047"/>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Data-Driven Insights into Customer Spending Patterns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46873"/>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Project Overview</a:t>
            </a:r>
            <a:endParaRPr lang="en-US" sz="4450" dirty="0"/>
          </a:p>
        </p:txBody>
      </p:sp>
      <p:sp>
        <p:nvSpPr>
          <p:cNvPr id="3" name="Text 1"/>
          <p:cNvSpPr/>
          <p:nvPr/>
        </p:nvSpPr>
        <p:spPr>
          <a:xfrm>
            <a:off x="793790" y="2809280"/>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This project analyzes customer shopping behavior using transactional data from 3,900 purchases across various product categories. The goal is to uncover insights into spending patterns, customer segments, product preferences, and subscription behavior to guide strategic business decisions.</a:t>
            </a:r>
            <a:endParaRPr lang="en-US" sz="17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4153138"/>
            <a:ext cx="566976" cy="566976"/>
          </a:xfrm>
          <a:prstGeom prst="rect">
            <a:avLst/>
          </a:prstGeom>
        </p:spPr>
      </p:pic>
      <p:sp>
        <p:nvSpPr>
          <p:cNvPr id="5" name="Text 2"/>
          <p:cNvSpPr/>
          <p:nvPr/>
        </p:nvSpPr>
        <p:spPr>
          <a:xfrm>
            <a:off x="793790" y="500360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3,900 Purchases</a:t>
            </a:r>
            <a:endParaRPr lang="en-US" sz="2200" dirty="0"/>
          </a:p>
        </p:txBody>
      </p:sp>
      <p:sp>
        <p:nvSpPr>
          <p:cNvPr id="6" name="Text 3"/>
          <p:cNvSpPr/>
          <p:nvPr/>
        </p:nvSpPr>
        <p:spPr>
          <a:xfrm>
            <a:off x="793790" y="5494020"/>
            <a:ext cx="415861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Transactional data analyzed</a:t>
            </a:r>
            <a:endParaRPr lang="en-US" sz="175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5893" y="4153138"/>
            <a:ext cx="566976" cy="566976"/>
          </a:xfrm>
          <a:prstGeom prst="rect">
            <a:avLst/>
          </a:prstGeom>
        </p:spPr>
      </p:pic>
      <p:sp>
        <p:nvSpPr>
          <p:cNvPr id="8" name="Text 4"/>
          <p:cNvSpPr/>
          <p:nvPr/>
        </p:nvSpPr>
        <p:spPr>
          <a:xfrm>
            <a:off x="5235893" y="500360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18 Data Columns</a:t>
            </a:r>
            <a:endParaRPr lang="en-US" sz="2200" dirty="0"/>
          </a:p>
        </p:txBody>
      </p:sp>
      <p:sp>
        <p:nvSpPr>
          <p:cNvPr id="9" name="Text 5"/>
          <p:cNvSpPr/>
          <p:nvPr/>
        </p:nvSpPr>
        <p:spPr>
          <a:xfrm>
            <a:off x="5235893" y="5494020"/>
            <a:ext cx="415861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Comprehensive data points</a:t>
            </a:r>
            <a:endParaRPr lang="en-US" sz="175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7995" y="4153138"/>
            <a:ext cx="566976" cy="566976"/>
          </a:xfrm>
          <a:prstGeom prst="rect">
            <a:avLst/>
          </a:prstGeom>
        </p:spPr>
      </p:pic>
      <p:sp>
        <p:nvSpPr>
          <p:cNvPr id="11" name="Text 6"/>
          <p:cNvSpPr/>
          <p:nvPr/>
        </p:nvSpPr>
        <p:spPr>
          <a:xfrm>
            <a:off x="9677995" y="500360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5 Major Categories</a:t>
            </a:r>
            <a:endParaRPr lang="en-US" sz="2200" dirty="0"/>
          </a:p>
        </p:txBody>
      </p:sp>
      <p:sp>
        <p:nvSpPr>
          <p:cNvPr id="12" name="Text 7"/>
          <p:cNvSpPr/>
          <p:nvPr/>
        </p:nvSpPr>
        <p:spPr>
          <a:xfrm>
            <a:off x="9677995" y="5494020"/>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Demographics, Purchase Details, Shopping Behavior, Subscription Status, Shipping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21243" y="340519"/>
            <a:ext cx="3008948" cy="375999"/>
          </a:xfrm>
          <a:prstGeom prst="rect">
            <a:avLst/>
          </a:prstGeom>
          <a:noFill/>
          <a:ln/>
        </p:spPr>
        <p:txBody>
          <a:bodyPr wrap="none" lIns="0" tIns="0" rIns="0" bIns="0" rtlCol="0" anchor="t"/>
          <a:lstStyle/>
          <a:p>
            <a:pPr algn="l" indent="0" marL="0">
              <a:lnSpc>
                <a:spcPts val="2950"/>
              </a:lnSpc>
              <a:buNone/>
            </a:pPr>
            <a:r>
              <a:rPr lang="en-US" sz="2350" b="1" dirty="0">
                <a:solidFill>
                  <a:srgbClr val="000000"/>
                </a:solidFill>
                <a:latin typeface="Inter Bold" pitchFamily="34" charset="0"/>
                <a:ea typeface="Inter Bold" pitchFamily="34" charset="-122"/>
                <a:cs typeface="Inter Bold" pitchFamily="34" charset="-120"/>
              </a:rPr>
              <a:t>Dataset Summary</a:t>
            </a:r>
            <a:endParaRPr lang="en-US" sz="2350" dirty="0"/>
          </a:p>
        </p:txBody>
      </p:sp>
      <p:sp>
        <p:nvSpPr>
          <p:cNvPr id="3" name="Text 1"/>
          <p:cNvSpPr/>
          <p:nvPr/>
        </p:nvSpPr>
        <p:spPr>
          <a:xfrm>
            <a:off x="421243" y="957143"/>
            <a:ext cx="13787914" cy="385048"/>
          </a:xfrm>
          <a:prstGeom prst="rect">
            <a:avLst/>
          </a:prstGeom>
          <a:noFill/>
          <a:ln/>
        </p:spPr>
        <p:txBody>
          <a:bodyPr wrap="square" lIns="0" tIns="0" rIns="0" bIns="0" rtlCol="0" anchor="t"/>
          <a:lstStyle/>
          <a:p>
            <a:pPr algn="l" indent="0" marL="0">
              <a:lnSpc>
                <a:spcPts val="1500"/>
              </a:lnSpc>
              <a:buNone/>
            </a:pPr>
            <a:r>
              <a:rPr lang="en-US" sz="900" dirty="0">
                <a:solidFill>
                  <a:srgbClr val="272525"/>
                </a:solidFill>
                <a:latin typeface="Inter" pitchFamily="34" charset="0"/>
                <a:ea typeface="Inter" pitchFamily="34" charset="-122"/>
                <a:cs typeface="Inter" pitchFamily="34" charset="-120"/>
              </a:rPr>
              <a:t>This dataset comprises </a:t>
            </a:r>
            <a:pPr algn="l" indent="0" marL="0">
              <a:lnSpc>
                <a:spcPts val="1500"/>
              </a:lnSpc>
              <a:buNone/>
            </a:pPr>
            <a:r>
              <a:rPr lang="en-US" sz="900" b="1" dirty="0">
                <a:solidFill>
                  <a:srgbClr val="272525"/>
                </a:solidFill>
                <a:latin typeface="Inter" pitchFamily="34" charset="0"/>
                <a:ea typeface="Inter" pitchFamily="34" charset="-122"/>
                <a:cs typeface="Inter" pitchFamily="34" charset="-120"/>
              </a:rPr>
              <a:t>3,900 rows</a:t>
            </a:r>
            <a:pPr algn="l" indent="0" marL="0">
              <a:lnSpc>
                <a:spcPts val="1500"/>
              </a:lnSpc>
              <a:buNone/>
            </a:pPr>
            <a:r>
              <a:rPr lang="en-US" sz="900" dirty="0">
                <a:solidFill>
                  <a:srgbClr val="272525"/>
                </a:solidFill>
                <a:latin typeface="Inter" pitchFamily="34" charset="0"/>
                <a:ea typeface="Inter" pitchFamily="34" charset="-122"/>
                <a:cs typeface="Inter" pitchFamily="34" charset="-120"/>
              </a:rPr>
              <a:t> and </a:t>
            </a:r>
            <a:pPr algn="l" indent="0" marL="0">
              <a:lnSpc>
                <a:spcPts val="1500"/>
              </a:lnSpc>
              <a:buNone/>
            </a:pPr>
            <a:r>
              <a:rPr lang="en-US" sz="900" b="1" dirty="0">
                <a:solidFill>
                  <a:srgbClr val="272525"/>
                </a:solidFill>
                <a:latin typeface="Inter" pitchFamily="34" charset="0"/>
                <a:ea typeface="Inter" pitchFamily="34" charset="-122"/>
                <a:cs typeface="Inter" pitchFamily="34" charset="-120"/>
              </a:rPr>
              <a:t>18 columns</a:t>
            </a:r>
            <a:pPr algn="l" indent="0" marL="0">
              <a:lnSpc>
                <a:spcPts val="1500"/>
              </a:lnSpc>
              <a:buNone/>
            </a:pPr>
            <a:r>
              <a:rPr lang="en-US" sz="900" dirty="0">
                <a:solidFill>
                  <a:srgbClr val="272525"/>
                </a:solidFill>
                <a:latin typeface="Inter" pitchFamily="34" charset="0"/>
                <a:ea typeface="Inter" pitchFamily="34" charset="-122"/>
                <a:cs typeface="Inter" pitchFamily="34" charset="-120"/>
              </a:rPr>
              <a:t>, providing a comprehensive view of customer shopping behavior. It includes key features across demographics, purchase details, and shopping patterns, offering a rich foundation for in-depth analysis.</a:t>
            </a:r>
            <a:endParaRPr lang="en-US" sz="900" dirty="0"/>
          </a:p>
        </p:txBody>
      </p:sp>
      <p:sp>
        <p:nvSpPr>
          <p:cNvPr id="4" name="Shape 2"/>
          <p:cNvSpPr/>
          <p:nvPr/>
        </p:nvSpPr>
        <p:spPr>
          <a:xfrm>
            <a:off x="421243" y="1477566"/>
            <a:ext cx="13787914" cy="1528763"/>
          </a:xfrm>
          <a:prstGeom prst="roundRect">
            <a:avLst>
              <a:gd name="adj" fmla="val 3307"/>
            </a:avLst>
          </a:prstGeom>
          <a:solidFill>
            <a:srgbClr val="FFFFFF"/>
          </a:solidFill>
          <a:ln w="15240">
            <a:solidFill>
              <a:srgbClr val="C0C1D7"/>
            </a:solidFill>
            <a:prstDash val="solid"/>
          </a:ln>
        </p:spPr>
      </p:sp>
      <p:sp>
        <p:nvSpPr>
          <p:cNvPr id="5" name="Shape 3"/>
          <p:cNvSpPr/>
          <p:nvPr/>
        </p:nvSpPr>
        <p:spPr>
          <a:xfrm>
            <a:off x="436483" y="1492806"/>
            <a:ext cx="481370" cy="1498283"/>
          </a:xfrm>
          <a:prstGeom prst="roundRect">
            <a:avLst>
              <a:gd name="adj" fmla="val 6702"/>
            </a:avLst>
          </a:prstGeom>
          <a:solidFill>
            <a:srgbClr val="DADBF1"/>
          </a:solidFill>
          <a:ln/>
        </p:spPr>
      </p:sp>
      <p:sp>
        <p:nvSpPr>
          <p:cNvPr id="6" name="Shape 4"/>
          <p:cNvSpPr/>
          <p:nvPr/>
        </p:nvSpPr>
        <p:spPr>
          <a:xfrm>
            <a:off x="1038106" y="1613059"/>
            <a:ext cx="1636871" cy="226219"/>
          </a:xfrm>
          <a:prstGeom prst="roundRect">
            <a:avLst>
              <a:gd name="adj" fmla="val 17877"/>
            </a:avLst>
          </a:prstGeom>
          <a:solidFill>
            <a:srgbClr val="DADBF1"/>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10258" y="1678067"/>
            <a:ext cx="96203" cy="96203"/>
          </a:xfrm>
          <a:prstGeom prst="rect">
            <a:avLst/>
          </a:prstGeom>
        </p:spPr>
      </p:pic>
      <p:sp>
        <p:nvSpPr>
          <p:cNvPr id="8" name="Text 5"/>
          <p:cNvSpPr/>
          <p:nvPr/>
        </p:nvSpPr>
        <p:spPr>
          <a:xfrm>
            <a:off x="1254562" y="1649135"/>
            <a:ext cx="1348264" cy="15406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CUSTOMER DEMOGRAPHICS</a:t>
            </a:r>
            <a:endParaRPr lang="en-US" sz="750" dirty="0"/>
          </a:p>
        </p:txBody>
      </p:sp>
      <p:sp>
        <p:nvSpPr>
          <p:cNvPr id="9" name="Text 6"/>
          <p:cNvSpPr/>
          <p:nvPr/>
        </p:nvSpPr>
        <p:spPr>
          <a:xfrm>
            <a:off x="1038106" y="1974652"/>
            <a:ext cx="13035558" cy="192524"/>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272525"/>
                </a:solidFill>
                <a:latin typeface="Inter" pitchFamily="34" charset="0"/>
                <a:ea typeface="Inter" pitchFamily="34" charset="-122"/>
                <a:cs typeface="Inter" pitchFamily="34" charset="-120"/>
              </a:rPr>
              <a:t>Age</a:t>
            </a:r>
            <a:endParaRPr lang="en-US" sz="900" dirty="0"/>
          </a:p>
        </p:txBody>
      </p:sp>
      <p:sp>
        <p:nvSpPr>
          <p:cNvPr id="10" name="Text 7"/>
          <p:cNvSpPr/>
          <p:nvPr/>
        </p:nvSpPr>
        <p:spPr>
          <a:xfrm>
            <a:off x="1038106" y="2209205"/>
            <a:ext cx="13035558" cy="192524"/>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272525"/>
                </a:solidFill>
                <a:latin typeface="Inter" pitchFamily="34" charset="0"/>
                <a:ea typeface="Inter" pitchFamily="34" charset="-122"/>
                <a:cs typeface="Inter" pitchFamily="34" charset="-120"/>
              </a:rPr>
              <a:t>Gender</a:t>
            </a:r>
            <a:endParaRPr lang="en-US" sz="900" dirty="0"/>
          </a:p>
        </p:txBody>
      </p:sp>
      <p:sp>
        <p:nvSpPr>
          <p:cNvPr id="11" name="Text 8"/>
          <p:cNvSpPr/>
          <p:nvPr/>
        </p:nvSpPr>
        <p:spPr>
          <a:xfrm>
            <a:off x="1038106" y="2443758"/>
            <a:ext cx="13035558" cy="192524"/>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272525"/>
                </a:solidFill>
                <a:latin typeface="Inter" pitchFamily="34" charset="0"/>
                <a:ea typeface="Inter" pitchFamily="34" charset="-122"/>
                <a:cs typeface="Inter" pitchFamily="34" charset="-120"/>
              </a:rPr>
              <a:t>Location</a:t>
            </a:r>
            <a:endParaRPr lang="en-US" sz="900" dirty="0"/>
          </a:p>
        </p:txBody>
      </p:sp>
      <p:sp>
        <p:nvSpPr>
          <p:cNvPr id="12" name="Text 9"/>
          <p:cNvSpPr/>
          <p:nvPr/>
        </p:nvSpPr>
        <p:spPr>
          <a:xfrm>
            <a:off x="1038106" y="2678311"/>
            <a:ext cx="13035558" cy="192524"/>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272525"/>
                </a:solidFill>
                <a:latin typeface="Inter" pitchFamily="34" charset="0"/>
                <a:ea typeface="Inter" pitchFamily="34" charset="-122"/>
                <a:cs typeface="Inter" pitchFamily="34" charset="-120"/>
              </a:rPr>
              <a:t>Subscription Status</a:t>
            </a:r>
            <a:endParaRPr lang="en-US" sz="900" dirty="0"/>
          </a:p>
        </p:txBody>
      </p:sp>
      <p:sp>
        <p:nvSpPr>
          <p:cNvPr id="13" name="Shape 10"/>
          <p:cNvSpPr/>
          <p:nvPr/>
        </p:nvSpPr>
        <p:spPr>
          <a:xfrm>
            <a:off x="421243" y="3126581"/>
            <a:ext cx="13787914" cy="1997869"/>
          </a:xfrm>
          <a:prstGeom prst="roundRect">
            <a:avLst>
              <a:gd name="adj" fmla="val 2530"/>
            </a:avLst>
          </a:prstGeom>
          <a:solidFill>
            <a:srgbClr val="FFFFFF"/>
          </a:solidFill>
          <a:ln w="15240">
            <a:solidFill>
              <a:srgbClr val="C0C1D7"/>
            </a:solidFill>
            <a:prstDash val="solid"/>
          </a:ln>
        </p:spPr>
      </p:sp>
      <p:sp>
        <p:nvSpPr>
          <p:cNvPr id="14" name="Shape 11"/>
          <p:cNvSpPr/>
          <p:nvPr/>
        </p:nvSpPr>
        <p:spPr>
          <a:xfrm>
            <a:off x="436483" y="3141821"/>
            <a:ext cx="481370" cy="1967389"/>
          </a:xfrm>
          <a:prstGeom prst="roundRect">
            <a:avLst>
              <a:gd name="adj" fmla="val 6702"/>
            </a:avLst>
          </a:prstGeom>
          <a:solidFill>
            <a:srgbClr val="DADBF1"/>
          </a:solidFill>
          <a:ln/>
        </p:spPr>
      </p:sp>
      <p:sp>
        <p:nvSpPr>
          <p:cNvPr id="15" name="Shape 12"/>
          <p:cNvSpPr/>
          <p:nvPr/>
        </p:nvSpPr>
        <p:spPr>
          <a:xfrm>
            <a:off x="1038106" y="3262074"/>
            <a:ext cx="1227892" cy="226219"/>
          </a:xfrm>
          <a:prstGeom prst="roundRect">
            <a:avLst>
              <a:gd name="adj" fmla="val 17877"/>
            </a:avLst>
          </a:prstGeom>
          <a:solidFill>
            <a:srgbClr val="DADBF1"/>
          </a:solidFill>
          <a:ln/>
        </p:spPr>
      </p:sp>
      <p:pic>
        <p:nvPicPr>
          <p:cNvPr id="1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0258" y="3327083"/>
            <a:ext cx="96203" cy="96203"/>
          </a:xfrm>
          <a:prstGeom prst="rect">
            <a:avLst/>
          </a:prstGeom>
        </p:spPr>
      </p:pic>
      <p:sp>
        <p:nvSpPr>
          <p:cNvPr id="17" name="Text 13"/>
          <p:cNvSpPr/>
          <p:nvPr/>
        </p:nvSpPr>
        <p:spPr>
          <a:xfrm>
            <a:off x="1254562" y="3298150"/>
            <a:ext cx="939284" cy="15406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PURCHASE DETAILS</a:t>
            </a:r>
            <a:endParaRPr lang="en-US" sz="750" dirty="0"/>
          </a:p>
        </p:txBody>
      </p:sp>
      <p:sp>
        <p:nvSpPr>
          <p:cNvPr id="18" name="Text 14"/>
          <p:cNvSpPr/>
          <p:nvPr/>
        </p:nvSpPr>
        <p:spPr>
          <a:xfrm>
            <a:off x="1038106" y="3623667"/>
            <a:ext cx="13035558" cy="192524"/>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272525"/>
                </a:solidFill>
                <a:latin typeface="Inter" pitchFamily="34" charset="0"/>
                <a:ea typeface="Inter" pitchFamily="34" charset="-122"/>
                <a:cs typeface="Inter" pitchFamily="34" charset="-120"/>
              </a:rPr>
              <a:t>Item Purchased</a:t>
            </a:r>
            <a:endParaRPr lang="en-US" sz="900" dirty="0"/>
          </a:p>
        </p:txBody>
      </p:sp>
      <p:sp>
        <p:nvSpPr>
          <p:cNvPr id="19" name="Text 15"/>
          <p:cNvSpPr/>
          <p:nvPr/>
        </p:nvSpPr>
        <p:spPr>
          <a:xfrm>
            <a:off x="1038106" y="3858220"/>
            <a:ext cx="13035558" cy="192524"/>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272525"/>
                </a:solidFill>
                <a:latin typeface="Inter" pitchFamily="34" charset="0"/>
                <a:ea typeface="Inter" pitchFamily="34" charset="-122"/>
                <a:cs typeface="Inter" pitchFamily="34" charset="-120"/>
              </a:rPr>
              <a:t>Category</a:t>
            </a:r>
            <a:endParaRPr lang="en-US" sz="900" dirty="0"/>
          </a:p>
        </p:txBody>
      </p:sp>
      <p:sp>
        <p:nvSpPr>
          <p:cNvPr id="20" name="Text 16"/>
          <p:cNvSpPr/>
          <p:nvPr/>
        </p:nvSpPr>
        <p:spPr>
          <a:xfrm>
            <a:off x="1038106" y="4092773"/>
            <a:ext cx="13035558" cy="192524"/>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272525"/>
                </a:solidFill>
                <a:latin typeface="Inter" pitchFamily="34" charset="0"/>
                <a:ea typeface="Inter" pitchFamily="34" charset="-122"/>
                <a:cs typeface="Inter" pitchFamily="34" charset="-120"/>
              </a:rPr>
              <a:t>Purchase Amount</a:t>
            </a:r>
            <a:endParaRPr lang="en-US" sz="900" dirty="0"/>
          </a:p>
        </p:txBody>
      </p:sp>
      <p:sp>
        <p:nvSpPr>
          <p:cNvPr id="21" name="Text 17"/>
          <p:cNvSpPr/>
          <p:nvPr/>
        </p:nvSpPr>
        <p:spPr>
          <a:xfrm>
            <a:off x="1038106" y="4327327"/>
            <a:ext cx="13035558" cy="192524"/>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272525"/>
                </a:solidFill>
                <a:latin typeface="Inter" pitchFamily="34" charset="0"/>
                <a:ea typeface="Inter" pitchFamily="34" charset="-122"/>
                <a:cs typeface="Inter" pitchFamily="34" charset="-120"/>
              </a:rPr>
              <a:t>Season</a:t>
            </a:r>
            <a:endParaRPr lang="en-US" sz="900" dirty="0"/>
          </a:p>
        </p:txBody>
      </p:sp>
      <p:sp>
        <p:nvSpPr>
          <p:cNvPr id="22" name="Text 18"/>
          <p:cNvSpPr/>
          <p:nvPr/>
        </p:nvSpPr>
        <p:spPr>
          <a:xfrm>
            <a:off x="1038106" y="4561880"/>
            <a:ext cx="13035558" cy="192524"/>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272525"/>
                </a:solidFill>
                <a:latin typeface="Inter" pitchFamily="34" charset="0"/>
                <a:ea typeface="Inter" pitchFamily="34" charset="-122"/>
                <a:cs typeface="Inter" pitchFamily="34" charset="-120"/>
              </a:rPr>
              <a:t>Size</a:t>
            </a:r>
            <a:endParaRPr lang="en-US" sz="900" dirty="0"/>
          </a:p>
        </p:txBody>
      </p:sp>
      <p:sp>
        <p:nvSpPr>
          <p:cNvPr id="23" name="Text 19"/>
          <p:cNvSpPr/>
          <p:nvPr/>
        </p:nvSpPr>
        <p:spPr>
          <a:xfrm>
            <a:off x="1038106" y="4796433"/>
            <a:ext cx="13035558" cy="192524"/>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272525"/>
                </a:solidFill>
                <a:latin typeface="Inter" pitchFamily="34" charset="0"/>
                <a:ea typeface="Inter" pitchFamily="34" charset="-122"/>
                <a:cs typeface="Inter" pitchFamily="34" charset="-120"/>
              </a:rPr>
              <a:t>Color</a:t>
            </a:r>
            <a:endParaRPr lang="en-US" sz="900" dirty="0"/>
          </a:p>
        </p:txBody>
      </p:sp>
      <p:sp>
        <p:nvSpPr>
          <p:cNvPr id="24" name="Shape 20"/>
          <p:cNvSpPr/>
          <p:nvPr/>
        </p:nvSpPr>
        <p:spPr>
          <a:xfrm>
            <a:off x="421243" y="5244703"/>
            <a:ext cx="13787914" cy="1997869"/>
          </a:xfrm>
          <a:prstGeom prst="roundRect">
            <a:avLst>
              <a:gd name="adj" fmla="val 2530"/>
            </a:avLst>
          </a:prstGeom>
          <a:solidFill>
            <a:srgbClr val="FFFFFF"/>
          </a:solidFill>
          <a:ln w="15240">
            <a:solidFill>
              <a:srgbClr val="C0C1D7"/>
            </a:solidFill>
            <a:prstDash val="solid"/>
          </a:ln>
        </p:spPr>
      </p:sp>
      <p:sp>
        <p:nvSpPr>
          <p:cNvPr id="25" name="Shape 21"/>
          <p:cNvSpPr/>
          <p:nvPr/>
        </p:nvSpPr>
        <p:spPr>
          <a:xfrm>
            <a:off x="436483" y="5259943"/>
            <a:ext cx="481370" cy="1967389"/>
          </a:xfrm>
          <a:prstGeom prst="roundRect">
            <a:avLst>
              <a:gd name="adj" fmla="val 6702"/>
            </a:avLst>
          </a:prstGeom>
          <a:solidFill>
            <a:srgbClr val="DADBF1"/>
          </a:solidFill>
          <a:ln/>
        </p:spPr>
      </p:sp>
      <p:sp>
        <p:nvSpPr>
          <p:cNvPr id="26" name="Shape 22"/>
          <p:cNvSpPr/>
          <p:nvPr/>
        </p:nvSpPr>
        <p:spPr>
          <a:xfrm>
            <a:off x="1038106" y="5380196"/>
            <a:ext cx="1295162" cy="226219"/>
          </a:xfrm>
          <a:prstGeom prst="roundRect">
            <a:avLst>
              <a:gd name="adj" fmla="val 17877"/>
            </a:avLst>
          </a:prstGeom>
          <a:solidFill>
            <a:srgbClr val="DADBF1"/>
          </a:solidFill>
          <a:ln/>
        </p:spPr>
      </p:sp>
      <p:pic>
        <p:nvPicPr>
          <p:cNvPr id="27"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0258" y="5445204"/>
            <a:ext cx="96203" cy="96203"/>
          </a:xfrm>
          <a:prstGeom prst="rect">
            <a:avLst/>
          </a:prstGeom>
        </p:spPr>
      </p:pic>
      <p:sp>
        <p:nvSpPr>
          <p:cNvPr id="28" name="Text 23"/>
          <p:cNvSpPr/>
          <p:nvPr/>
        </p:nvSpPr>
        <p:spPr>
          <a:xfrm>
            <a:off x="1254562" y="5416272"/>
            <a:ext cx="1006554" cy="154067"/>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SHOPPING BEHAVIOR</a:t>
            </a:r>
            <a:endParaRPr lang="en-US" sz="750" dirty="0"/>
          </a:p>
        </p:txBody>
      </p:sp>
      <p:sp>
        <p:nvSpPr>
          <p:cNvPr id="29" name="Text 24"/>
          <p:cNvSpPr/>
          <p:nvPr/>
        </p:nvSpPr>
        <p:spPr>
          <a:xfrm>
            <a:off x="1038106" y="5741789"/>
            <a:ext cx="13035558" cy="192524"/>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272525"/>
                </a:solidFill>
                <a:latin typeface="Inter" pitchFamily="34" charset="0"/>
                <a:ea typeface="Inter" pitchFamily="34" charset="-122"/>
                <a:cs typeface="Inter" pitchFamily="34" charset="-120"/>
              </a:rPr>
              <a:t>Discount Applied</a:t>
            </a:r>
            <a:endParaRPr lang="en-US" sz="900" dirty="0"/>
          </a:p>
        </p:txBody>
      </p:sp>
      <p:sp>
        <p:nvSpPr>
          <p:cNvPr id="30" name="Text 25"/>
          <p:cNvSpPr/>
          <p:nvPr/>
        </p:nvSpPr>
        <p:spPr>
          <a:xfrm>
            <a:off x="1038106" y="5976342"/>
            <a:ext cx="13035558" cy="192524"/>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272525"/>
                </a:solidFill>
                <a:latin typeface="Inter" pitchFamily="34" charset="0"/>
                <a:ea typeface="Inter" pitchFamily="34" charset="-122"/>
                <a:cs typeface="Inter" pitchFamily="34" charset="-120"/>
              </a:rPr>
              <a:t>Promo Code Used</a:t>
            </a:r>
            <a:endParaRPr lang="en-US" sz="900" dirty="0"/>
          </a:p>
        </p:txBody>
      </p:sp>
      <p:sp>
        <p:nvSpPr>
          <p:cNvPr id="31" name="Text 26"/>
          <p:cNvSpPr/>
          <p:nvPr/>
        </p:nvSpPr>
        <p:spPr>
          <a:xfrm>
            <a:off x="1038106" y="6210895"/>
            <a:ext cx="13035558" cy="192524"/>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272525"/>
                </a:solidFill>
                <a:latin typeface="Inter" pitchFamily="34" charset="0"/>
                <a:ea typeface="Inter" pitchFamily="34" charset="-122"/>
                <a:cs typeface="Inter" pitchFamily="34" charset="-120"/>
              </a:rPr>
              <a:t>Previous Purchases</a:t>
            </a:r>
            <a:endParaRPr lang="en-US" sz="900" dirty="0"/>
          </a:p>
        </p:txBody>
      </p:sp>
      <p:sp>
        <p:nvSpPr>
          <p:cNvPr id="32" name="Text 27"/>
          <p:cNvSpPr/>
          <p:nvPr/>
        </p:nvSpPr>
        <p:spPr>
          <a:xfrm>
            <a:off x="1038106" y="6445448"/>
            <a:ext cx="13035558" cy="192524"/>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272525"/>
                </a:solidFill>
                <a:latin typeface="Inter" pitchFamily="34" charset="0"/>
                <a:ea typeface="Inter" pitchFamily="34" charset="-122"/>
                <a:cs typeface="Inter" pitchFamily="34" charset="-120"/>
              </a:rPr>
              <a:t>Frequency of Purchases</a:t>
            </a:r>
            <a:endParaRPr lang="en-US" sz="900" dirty="0"/>
          </a:p>
        </p:txBody>
      </p:sp>
      <p:sp>
        <p:nvSpPr>
          <p:cNvPr id="33" name="Text 28"/>
          <p:cNvSpPr/>
          <p:nvPr/>
        </p:nvSpPr>
        <p:spPr>
          <a:xfrm>
            <a:off x="1038106" y="6680002"/>
            <a:ext cx="13035558" cy="192524"/>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272525"/>
                </a:solidFill>
                <a:latin typeface="Inter" pitchFamily="34" charset="0"/>
                <a:ea typeface="Inter" pitchFamily="34" charset="-122"/>
                <a:cs typeface="Inter" pitchFamily="34" charset="-120"/>
              </a:rPr>
              <a:t>Review Rating</a:t>
            </a:r>
            <a:endParaRPr lang="en-US" sz="900" dirty="0"/>
          </a:p>
        </p:txBody>
      </p:sp>
      <p:sp>
        <p:nvSpPr>
          <p:cNvPr id="34" name="Text 29"/>
          <p:cNvSpPr/>
          <p:nvPr/>
        </p:nvSpPr>
        <p:spPr>
          <a:xfrm>
            <a:off x="1038106" y="6914555"/>
            <a:ext cx="13035558" cy="192524"/>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272525"/>
                </a:solidFill>
                <a:latin typeface="Inter" pitchFamily="34" charset="0"/>
                <a:ea typeface="Inter" pitchFamily="34" charset="-122"/>
                <a:cs typeface="Inter" pitchFamily="34" charset="-120"/>
              </a:rPr>
              <a:t>Shipping Type</a:t>
            </a:r>
            <a:endParaRPr lang="en-US" sz="900" dirty="0"/>
          </a:p>
        </p:txBody>
      </p:sp>
      <p:sp>
        <p:nvSpPr>
          <p:cNvPr id="35" name="Shape 30"/>
          <p:cNvSpPr/>
          <p:nvPr/>
        </p:nvSpPr>
        <p:spPr>
          <a:xfrm>
            <a:off x="421243" y="7377946"/>
            <a:ext cx="13787914" cy="511135"/>
          </a:xfrm>
          <a:prstGeom prst="roundRect">
            <a:avLst>
              <a:gd name="adj" fmla="val 9890"/>
            </a:avLst>
          </a:prstGeom>
          <a:solidFill>
            <a:srgbClr val="C7C9EA"/>
          </a:solidFill>
          <a:ln/>
        </p:spPr>
      </p:sp>
      <p:pic>
        <p:nvPicPr>
          <p:cNvPr id="36" name="Image 3" descr="preencoded.png">    </p:cNvPr>
          <p:cNvPicPr>
            <a:picLocks noChangeAspect="1"/>
          </p:cNvPicPr>
          <p:nvPr/>
        </p:nvPicPr>
        <p:blipFill>
          <a:blip r:embed="rId7"/>
          <a:stretch>
            <a:fillRect/>
          </a:stretch>
        </p:blipFill>
        <p:spPr>
          <a:xfrm>
            <a:off x="541496" y="7560112"/>
            <a:ext cx="150376" cy="120253"/>
          </a:xfrm>
          <a:prstGeom prst="rect">
            <a:avLst/>
          </a:prstGeom>
        </p:spPr>
      </p:pic>
      <p:sp>
        <p:nvSpPr>
          <p:cNvPr id="37" name="Text 31"/>
          <p:cNvSpPr/>
          <p:nvPr/>
        </p:nvSpPr>
        <p:spPr>
          <a:xfrm>
            <a:off x="812125" y="7528203"/>
            <a:ext cx="13276778" cy="192524"/>
          </a:xfrm>
          <a:prstGeom prst="rect">
            <a:avLst/>
          </a:prstGeom>
          <a:noFill/>
          <a:ln/>
        </p:spPr>
        <p:txBody>
          <a:bodyPr wrap="none" lIns="0" tIns="0" rIns="0" bIns="0" rtlCol="0" anchor="t"/>
          <a:lstStyle/>
          <a:p>
            <a:pPr algn="l" indent="0" marL="0">
              <a:lnSpc>
                <a:spcPts val="1500"/>
              </a:lnSpc>
              <a:buNone/>
            </a:pPr>
            <a:r>
              <a:rPr lang="en-US" sz="900" b="1" dirty="0">
                <a:solidFill>
                  <a:srgbClr val="000000"/>
                </a:solidFill>
                <a:latin typeface="Inter" pitchFamily="34" charset="0"/>
                <a:ea typeface="Inter" pitchFamily="34" charset="-122"/>
                <a:cs typeface="Inter" pitchFamily="34" charset="-120"/>
              </a:rPr>
              <a:t>Missing Data:</a:t>
            </a:r>
            <a:pPr algn="l" indent="0" marL="0">
              <a:lnSpc>
                <a:spcPts val="1500"/>
              </a:lnSpc>
              <a:buNone/>
            </a:pPr>
            <a:r>
              <a:rPr lang="en-US" sz="900" dirty="0">
                <a:solidFill>
                  <a:srgbClr val="000000"/>
                </a:solidFill>
                <a:latin typeface="Inter" pitchFamily="34" charset="0"/>
                <a:ea typeface="Inter" pitchFamily="34" charset="-122"/>
                <a:cs typeface="Inter" pitchFamily="34" charset="-120"/>
              </a:rPr>
              <a:t> 37 values in the Review Rating column.</a:t>
            </a:r>
            <a:endParaRPr lang="en-US"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74846" y="681276"/>
            <a:ext cx="9301401" cy="602575"/>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Exploratory Data Analysis using Python</a:t>
            </a:r>
            <a:endParaRPr lang="en-US" sz="37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74846" y="1693545"/>
            <a:ext cx="192762" cy="192762"/>
          </a:xfrm>
          <a:prstGeom prst="rect">
            <a:avLst/>
          </a:prstGeom>
        </p:spPr>
      </p:pic>
      <p:sp>
        <p:nvSpPr>
          <p:cNvPr id="4" name="Shape 1"/>
          <p:cNvSpPr/>
          <p:nvPr/>
        </p:nvSpPr>
        <p:spPr>
          <a:xfrm>
            <a:off x="674846" y="1974175"/>
            <a:ext cx="4298394" cy="22860"/>
          </a:xfrm>
          <a:prstGeom prst="rect">
            <a:avLst/>
          </a:prstGeom>
          <a:solidFill>
            <a:srgbClr val="4950BC"/>
          </a:solidFill>
          <a:ln/>
        </p:spPr>
      </p:sp>
      <p:sp>
        <p:nvSpPr>
          <p:cNvPr id="5" name="Text 2"/>
          <p:cNvSpPr/>
          <p:nvPr/>
        </p:nvSpPr>
        <p:spPr>
          <a:xfrm>
            <a:off x="674846" y="2116217"/>
            <a:ext cx="2410301" cy="301228"/>
          </a:xfrm>
          <a:prstGeom prst="rect">
            <a:avLst/>
          </a:prstGeom>
          <a:noFill/>
          <a:ln/>
        </p:spPr>
        <p:txBody>
          <a:bodyPr wrap="none" lIns="0" tIns="0" rIns="0" bIns="0" rtlCol="0" anchor="t"/>
          <a:lstStyle/>
          <a:p>
            <a:pPr algn="l" indent="0" marL="0">
              <a:lnSpc>
                <a:spcPts val="2350"/>
              </a:lnSpc>
              <a:buNone/>
            </a:pPr>
            <a:r>
              <a:rPr lang="en-US" sz="1850" b="1" dirty="0">
                <a:solidFill>
                  <a:srgbClr val="272525"/>
                </a:solidFill>
                <a:latin typeface="Inter Bold" pitchFamily="34" charset="0"/>
                <a:ea typeface="Inter Bold" pitchFamily="34" charset="-122"/>
                <a:cs typeface="Inter Bold" pitchFamily="34" charset="-120"/>
              </a:rPr>
              <a:t>Data Loading</a:t>
            </a:r>
            <a:endParaRPr lang="en-US" sz="1850" dirty="0"/>
          </a:p>
        </p:txBody>
      </p:sp>
      <p:sp>
        <p:nvSpPr>
          <p:cNvPr id="6" name="Text 3"/>
          <p:cNvSpPr/>
          <p:nvPr/>
        </p:nvSpPr>
        <p:spPr>
          <a:xfrm>
            <a:off x="674846" y="2533055"/>
            <a:ext cx="4298394" cy="308610"/>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Imported the dataset using pandas.</a:t>
            </a:r>
            <a:endParaRPr lang="en-US" sz="150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66003" y="1693545"/>
            <a:ext cx="192762" cy="192762"/>
          </a:xfrm>
          <a:prstGeom prst="rect">
            <a:avLst/>
          </a:prstGeom>
        </p:spPr>
      </p:pic>
      <p:sp>
        <p:nvSpPr>
          <p:cNvPr id="8" name="Shape 4"/>
          <p:cNvSpPr/>
          <p:nvPr/>
        </p:nvSpPr>
        <p:spPr>
          <a:xfrm>
            <a:off x="5166003" y="1974175"/>
            <a:ext cx="4298394" cy="22860"/>
          </a:xfrm>
          <a:prstGeom prst="rect">
            <a:avLst/>
          </a:prstGeom>
          <a:solidFill>
            <a:srgbClr val="4950BC"/>
          </a:solidFill>
          <a:ln/>
        </p:spPr>
      </p:sp>
      <p:sp>
        <p:nvSpPr>
          <p:cNvPr id="9" name="Text 5"/>
          <p:cNvSpPr/>
          <p:nvPr/>
        </p:nvSpPr>
        <p:spPr>
          <a:xfrm>
            <a:off x="5166003" y="2116217"/>
            <a:ext cx="2410301" cy="301228"/>
          </a:xfrm>
          <a:prstGeom prst="rect">
            <a:avLst/>
          </a:prstGeom>
          <a:noFill/>
          <a:ln/>
        </p:spPr>
        <p:txBody>
          <a:bodyPr wrap="none" lIns="0" tIns="0" rIns="0" bIns="0" rtlCol="0" anchor="t"/>
          <a:lstStyle/>
          <a:p>
            <a:pPr algn="l" indent="0" marL="0">
              <a:lnSpc>
                <a:spcPts val="2350"/>
              </a:lnSpc>
              <a:buNone/>
            </a:pPr>
            <a:r>
              <a:rPr lang="en-US" sz="1850" b="1" dirty="0">
                <a:solidFill>
                  <a:srgbClr val="272525"/>
                </a:solidFill>
                <a:latin typeface="Inter Bold" pitchFamily="34" charset="0"/>
                <a:ea typeface="Inter Bold" pitchFamily="34" charset="-122"/>
                <a:cs typeface="Inter Bold" pitchFamily="34" charset="-120"/>
              </a:rPr>
              <a:t>Initial Exploration</a:t>
            </a:r>
            <a:endParaRPr lang="en-US" sz="1850" dirty="0"/>
          </a:p>
        </p:txBody>
      </p:sp>
      <p:sp>
        <p:nvSpPr>
          <p:cNvPr id="10" name="Text 6"/>
          <p:cNvSpPr/>
          <p:nvPr/>
        </p:nvSpPr>
        <p:spPr>
          <a:xfrm>
            <a:off x="5166003" y="2533055"/>
            <a:ext cx="4298394" cy="617220"/>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Used df.info() to check structure and .describe() for summary statistics.</a:t>
            </a:r>
            <a:endParaRPr lang="en-US" sz="1500" dirty="0"/>
          </a:p>
        </p:txBody>
      </p:sp>
      <p:pic>
        <p:nvPicPr>
          <p:cNvPr id="11"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7159" y="1693545"/>
            <a:ext cx="192762" cy="192762"/>
          </a:xfrm>
          <a:prstGeom prst="rect">
            <a:avLst/>
          </a:prstGeom>
        </p:spPr>
      </p:pic>
      <p:sp>
        <p:nvSpPr>
          <p:cNvPr id="12" name="Shape 7"/>
          <p:cNvSpPr/>
          <p:nvPr/>
        </p:nvSpPr>
        <p:spPr>
          <a:xfrm>
            <a:off x="9657159" y="1974175"/>
            <a:ext cx="4298394" cy="22860"/>
          </a:xfrm>
          <a:prstGeom prst="rect">
            <a:avLst/>
          </a:prstGeom>
          <a:solidFill>
            <a:srgbClr val="4950BC"/>
          </a:solidFill>
          <a:ln/>
        </p:spPr>
      </p:sp>
      <p:sp>
        <p:nvSpPr>
          <p:cNvPr id="13" name="Text 8"/>
          <p:cNvSpPr/>
          <p:nvPr/>
        </p:nvSpPr>
        <p:spPr>
          <a:xfrm>
            <a:off x="9657159" y="2116217"/>
            <a:ext cx="2639616" cy="301228"/>
          </a:xfrm>
          <a:prstGeom prst="rect">
            <a:avLst/>
          </a:prstGeom>
          <a:noFill/>
          <a:ln/>
        </p:spPr>
        <p:txBody>
          <a:bodyPr wrap="none" lIns="0" tIns="0" rIns="0" bIns="0" rtlCol="0" anchor="t"/>
          <a:lstStyle/>
          <a:p>
            <a:pPr algn="l" indent="0" marL="0">
              <a:lnSpc>
                <a:spcPts val="2350"/>
              </a:lnSpc>
              <a:buNone/>
            </a:pPr>
            <a:r>
              <a:rPr lang="en-US" sz="1850" b="1" dirty="0">
                <a:solidFill>
                  <a:srgbClr val="272525"/>
                </a:solidFill>
                <a:latin typeface="Inter Bold" pitchFamily="34" charset="0"/>
                <a:ea typeface="Inter Bold" pitchFamily="34" charset="-122"/>
                <a:cs typeface="Inter Bold" pitchFamily="34" charset="-120"/>
              </a:rPr>
              <a:t>Missing Data Handling</a:t>
            </a:r>
            <a:endParaRPr lang="en-US" sz="1850" dirty="0"/>
          </a:p>
        </p:txBody>
      </p:sp>
      <p:sp>
        <p:nvSpPr>
          <p:cNvPr id="14" name="Text 9"/>
          <p:cNvSpPr/>
          <p:nvPr/>
        </p:nvSpPr>
        <p:spPr>
          <a:xfrm>
            <a:off x="9657159" y="2533055"/>
            <a:ext cx="4298394" cy="925830"/>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Checked for null values and imputed missing values in the Review Rating column using the median rating of each product category.</a:t>
            </a:r>
            <a:endParaRPr lang="en-US" sz="1500" dirty="0"/>
          </a:p>
        </p:txBody>
      </p:sp>
      <p:pic>
        <p:nvPicPr>
          <p:cNvPr id="15"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4846" y="3820239"/>
            <a:ext cx="192762" cy="192762"/>
          </a:xfrm>
          <a:prstGeom prst="rect">
            <a:avLst/>
          </a:prstGeom>
        </p:spPr>
      </p:pic>
      <p:sp>
        <p:nvSpPr>
          <p:cNvPr id="16" name="Shape 10"/>
          <p:cNvSpPr/>
          <p:nvPr/>
        </p:nvSpPr>
        <p:spPr>
          <a:xfrm>
            <a:off x="674846" y="4100870"/>
            <a:ext cx="4298394" cy="22860"/>
          </a:xfrm>
          <a:prstGeom prst="rect">
            <a:avLst/>
          </a:prstGeom>
          <a:solidFill>
            <a:srgbClr val="4950BC"/>
          </a:solidFill>
          <a:ln/>
        </p:spPr>
      </p:sp>
      <p:sp>
        <p:nvSpPr>
          <p:cNvPr id="17" name="Text 11"/>
          <p:cNvSpPr/>
          <p:nvPr/>
        </p:nvSpPr>
        <p:spPr>
          <a:xfrm>
            <a:off x="674846" y="4242911"/>
            <a:ext cx="2836188" cy="301228"/>
          </a:xfrm>
          <a:prstGeom prst="rect">
            <a:avLst/>
          </a:prstGeom>
          <a:noFill/>
          <a:ln/>
        </p:spPr>
        <p:txBody>
          <a:bodyPr wrap="none" lIns="0" tIns="0" rIns="0" bIns="0" rtlCol="0" anchor="t"/>
          <a:lstStyle/>
          <a:p>
            <a:pPr algn="l" indent="0" marL="0">
              <a:lnSpc>
                <a:spcPts val="2350"/>
              </a:lnSpc>
              <a:buNone/>
            </a:pPr>
            <a:r>
              <a:rPr lang="en-US" sz="1850" b="1" dirty="0">
                <a:solidFill>
                  <a:srgbClr val="272525"/>
                </a:solidFill>
                <a:latin typeface="Inter Bold" pitchFamily="34" charset="0"/>
                <a:ea typeface="Inter Bold" pitchFamily="34" charset="-122"/>
                <a:cs typeface="Inter Bold" pitchFamily="34" charset="-120"/>
              </a:rPr>
              <a:t>Column Standardization</a:t>
            </a:r>
            <a:endParaRPr lang="en-US" sz="1850" dirty="0"/>
          </a:p>
        </p:txBody>
      </p:sp>
      <p:sp>
        <p:nvSpPr>
          <p:cNvPr id="18" name="Text 12"/>
          <p:cNvSpPr/>
          <p:nvPr/>
        </p:nvSpPr>
        <p:spPr>
          <a:xfrm>
            <a:off x="674846" y="4659749"/>
            <a:ext cx="4298394" cy="617220"/>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Renamed columns to snake case for better readability and documentation.</a:t>
            </a:r>
            <a:endParaRPr lang="en-US" sz="1500" dirty="0"/>
          </a:p>
        </p:txBody>
      </p:sp>
      <p:pic>
        <p:nvPicPr>
          <p:cNvPr id="19"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66003" y="3820239"/>
            <a:ext cx="192762" cy="192762"/>
          </a:xfrm>
          <a:prstGeom prst="rect">
            <a:avLst/>
          </a:prstGeom>
        </p:spPr>
      </p:pic>
      <p:sp>
        <p:nvSpPr>
          <p:cNvPr id="20" name="Shape 13"/>
          <p:cNvSpPr/>
          <p:nvPr/>
        </p:nvSpPr>
        <p:spPr>
          <a:xfrm>
            <a:off x="5166003" y="4100870"/>
            <a:ext cx="4298394" cy="22860"/>
          </a:xfrm>
          <a:prstGeom prst="rect">
            <a:avLst/>
          </a:prstGeom>
          <a:solidFill>
            <a:srgbClr val="4950BC"/>
          </a:solidFill>
          <a:ln/>
        </p:spPr>
      </p:sp>
      <p:sp>
        <p:nvSpPr>
          <p:cNvPr id="21" name="Text 14"/>
          <p:cNvSpPr/>
          <p:nvPr/>
        </p:nvSpPr>
        <p:spPr>
          <a:xfrm>
            <a:off x="5166003" y="4242911"/>
            <a:ext cx="2410301" cy="301228"/>
          </a:xfrm>
          <a:prstGeom prst="rect">
            <a:avLst/>
          </a:prstGeom>
          <a:noFill/>
          <a:ln/>
        </p:spPr>
        <p:txBody>
          <a:bodyPr wrap="none" lIns="0" tIns="0" rIns="0" bIns="0" rtlCol="0" anchor="t"/>
          <a:lstStyle/>
          <a:p>
            <a:pPr algn="l" indent="0" marL="0">
              <a:lnSpc>
                <a:spcPts val="2350"/>
              </a:lnSpc>
              <a:buNone/>
            </a:pPr>
            <a:r>
              <a:rPr lang="en-US" sz="1850" b="1" dirty="0">
                <a:solidFill>
                  <a:srgbClr val="272525"/>
                </a:solidFill>
                <a:latin typeface="Inter Bold" pitchFamily="34" charset="0"/>
                <a:ea typeface="Inter Bold" pitchFamily="34" charset="-122"/>
                <a:cs typeface="Inter Bold" pitchFamily="34" charset="-120"/>
              </a:rPr>
              <a:t>Feature Engineering</a:t>
            </a:r>
            <a:endParaRPr lang="en-US" sz="1850" dirty="0"/>
          </a:p>
        </p:txBody>
      </p:sp>
      <p:sp>
        <p:nvSpPr>
          <p:cNvPr id="22" name="Text 15"/>
          <p:cNvSpPr/>
          <p:nvPr/>
        </p:nvSpPr>
        <p:spPr>
          <a:xfrm>
            <a:off x="5166003" y="4659749"/>
            <a:ext cx="4298394" cy="1234440"/>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Created age_group column by binning customer ages, Created purchase_frequency_days column from purchase data.</a:t>
            </a:r>
            <a:endParaRPr lang="en-US" sz="1500" dirty="0"/>
          </a:p>
        </p:txBody>
      </p:sp>
      <p:pic>
        <p:nvPicPr>
          <p:cNvPr id="23"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57159" y="3820239"/>
            <a:ext cx="192762" cy="192762"/>
          </a:xfrm>
          <a:prstGeom prst="rect">
            <a:avLst/>
          </a:prstGeom>
        </p:spPr>
      </p:pic>
      <p:sp>
        <p:nvSpPr>
          <p:cNvPr id="24" name="Shape 16"/>
          <p:cNvSpPr/>
          <p:nvPr/>
        </p:nvSpPr>
        <p:spPr>
          <a:xfrm>
            <a:off x="9657159" y="4100870"/>
            <a:ext cx="4298394" cy="22860"/>
          </a:xfrm>
          <a:prstGeom prst="rect">
            <a:avLst/>
          </a:prstGeom>
          <a:solidFill>
            <a:srgbClr val="4950BC"/>
          </a:solidFill>
          <a:ln/>
        </p:spPr>
      </p:sp>
      <p:sp>
        <p:nvSpPr>
          <p:cNvPr id="25" name="Text 17"/>
          <p:cNvSpPr/>
          <p:nvPr/>
        </p:nvSpPr>
        <p:spPr>
          <a:xfrm>
            <a:off x="9657159" y="4242911"/>
            <a:ext cx="2884170" cy="301228"/>
          </a:xfrm>
          <a:prstGeom prst="rect">
            <a:avLst/>
          </a:prstGeom>
          <a:noFill/>
          <a:ln/>
        </p:spPr>
        <p:txBody>
          <a:bodyPr wrap="none" lIns="0" tIns="0" rIns="0" bIns="0" rtlCol="0" anchor="t"/>
          <a:lstStyle/>
          <a:p>
            <a:pPr algn="l" indent="0" marL="0">
              <a:lnSpc>
                <a:spcPts val="2350"/>
              </a:lnSpc>
              <a:buNone/>
            </a:pPr>
            <a:r>
              <a:rPr lang="en-US" sz="1850" b="1" dirty="0">
                <a:solidFill>
                  <a:srgbClr val="272525"/>
                </a:solidFill>
                <a:latin typeface="Inter Bold" pitchFamily="34" charset="0"/>
                <a:ea typeface="Inter Bold" pitchFamily="34" charset="-122"/>
                <a:cs typeface="Inter Bold" pitchFamily="34" charset="-120"/>
              </a:rPr>
              <a:t>Data Consistency Check</a:t>
            </a:r>
            <a:endParaRPr lang="en-US" sz="1850" dirty="0"/>
          </a:p>
        </p:txBody>
      </p:sp>
      <p:sp>
        <p:nvSpPr>
          <p:cNvPr id="26" name="Text 18"/>
          <p:cNvSpPr/>
          <p:nvPr/>
        </p:nvSpPr>
        <p:spPr>
          <a:xfrm>
            <a:off x="9657159" y="4659749"/>
            <a:ext cx="4298394" cy="925830"/>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Verified if discount_applied and promo_code_used were redundant; dropped promo_code_used.</a:t>
            </a:r>
            <a:endParaRPr lang="en-US" sz="1500" dirty="0"/>
          </a:p>
        </p:txBody>
      </p:sp>
      <p:pic>
        <p:nvPicPr>
          <p:cNvPr id="27" name="Image 6"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4846" y="6255544"/>
            <a:ext cx="192762" cy="192762"/>
          </a:xfrm>
          <a:prstGeom prst="rect">
            <a:avLst/>
          </a:prstGeom>
        </p:spPr>
      </p:pic>
      <p:sp>
        <p:nvSpPr>
          <p:cNvPr id="28" name="Shape 19"/>
          <p:cNvSpPr/>
          <p:nvPr/>
        </p:nvSpPr>
        <p:spPr>
          <a:xfrm>
            <a:off x="674846" y="6536174"/>
            <a:ext cx="13280708" cy="22860"/>
          </a:xfrm>
          <a:prstGeom prst="rect">
            <a:avLst/>
          </a:prstGeom>
          <a:solidFill>
            <a:srgbClr val="4950BC"/>
          </a:solidFill>
          <a:ln/>
        </p:spPr>
      </p:sp>
      <p:sp>
        <p:nvSpPr>
          <p:cNvPr id="29" name="Text 20"/>
          <p:cNvSpPr/>
          <p:nvPr/>
        </p:nvSpPr>
        <p:spPr>
          <a:xfrm>
            <a:off x="674846" y="6678216"/>
            <a:ext cx="2458641" cy="301228"/>
          </a:xfrm>
          <a:prstGeom prst="rect">
            <a:avLst/>
          </a:prstGeom>
          <a:noFill/>
          <a:ln/>
        </p:spPr>
        <p:txBody>
          <a:bodyPr wrap="none" lIns="0" tIns="0" rIns="0" bIns="0" rtlCol="0" anchor="t"/>
          <a:lstStyle/>
          <a:p>
            <a:pPr algn="l" indent="0" marL="0">
              <a:lnSpc>
                <a:spcPts val="2350"/>
              </a:lnSpc>
              <a:buNone/>
            </a:pPr>
            <a:r>
              <a:rPr lang="en-US" sz="1850" b="1" dirty="0">
                <a:solidFill>
                  <a:srgbClr val="272525"/>
                </a:solidFill>
                <a:latin typeface="Inter Bold" pitchFamily="34" charset="0"/>
                <a:ea typeface="Inter Bold" pitchFamily="34" charset="-122"/>
                <a:cs typeface="Inter Bold" pitchFamily="34" charset="-120"/>
              </a:rPr>
              <a:t>Database Integration</a:t>
            </a:r>
            <a:endParaRPr lang="en-US" sz="1850" dirty="0"/>
          </a:p>
        </p:txBody>
      </p:sp>
      <p:sp>
        <p:nvSpPr>
          <p:cNvPr id="30" name="Text 21"/>
          <p:cNvSpPr/>
          <p:nvPr/>
        </p:nvSpPr>
        <p:spPr>
          <a:xfrm>
            <a:off x="674846" y="7095053"/>
            <a:ext cx="13280708" cy="308610"/>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Connected Python script to PostgreSQL and loaded the cleaned DataFrame into the database for SQL analysis.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95920" y="871538"/>
            <a:ext cx="11911727" cy="621506"/>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Data Analysis using SQL (Business Transactions)</a:t>
            </a:r>
            <a:endParaRPr lang="en-US" sz="3900" dirty="0"/>
          </a:p>
        </p:txBody>
      </p:sp>
      <p:sp>
        <p:nvSpPr>
          <p:cNvPr id="3" name="Shape 1"/>
          <p:cNvSpPr/>
          <p:nvPr/>
        </p:nvSpPr>
        <p:spPr>
          <a:xfrm>
            <a:off x="695920" y="1890713"/>
            <a:ext cx="4280297" cy="2742248"/>
          </a:xfrm>
          <a:prstGeom prst="roundRect">
            <a:avLst>
              <a:gd name="adj" fmla="val 4001"/>
            </a:avLst>
          </a:prstGeom>
          <a:solidFill>
            <a:srgbClr val="FFFFFF"/>
          </a:solidFill>
          <a:ln w="22860">
            <a:solidFill>
              <a:srgbClr val="C0C1D7"/>
            </a:solidFill>
            <a:prstDash val="solid"/>
          </a:ln>
        </p:spPr>
      </p:sp>
      <p:sp>
        <p:nvSpPr>
          <p:cNvPr id="4" name="Shape 2"/>
          <p:cNvSpPr/>
          <p:nvPr/>
        </p:nvSpPr>
        <p:spPr>
          <a:xfrm>
            <a:off x="673060" y="1890713"/>
            <a:ext cx="91440" cy="2742248"/>
          </a:xfrm>
          <a:prstGeom prst="roundRect">
            <a:avLst>
              <a:gd name="adj" fmla="val 91343"/>
            </a:avLst>
          </a:prstGeom>
          <a:solidFill>
            <a:srgbClr val="4950BC"/>
          </a:solidFill>
          <a:ln/>
        </p:spPr>
      </p:sp>
      <p:sp>
        <p:nvSpPr>
          <p:cNvPr id="5" name="Text 3"/>
          <p:cNvSpPr/>
          <p:nvPr/>
        </p:nvSpPr>
        <p:spPr>
          <a:xfrm>
            <a:off x="986195" y="2112407"/>
            <a:ext cx="2485787" cy="310753"/>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Revenue by Gender</a:t>
            </a:r>
            <a:endParaRPr lang="en-US" sz="1950" dirty="0"/>
          </a:p>
        </p:txBody>
      </p:sp>
      <p:sp>
        <p:nvSpPr>
          <p:cNvPr id="6" name="Text 4"/>
          <p:cNvSpPr/>
          <p:nvPr/>
        </p:nvSpPr>
        <p:spPr>
          <a:xfrm>
            <a:off x="986195" y="2542461"/>
            <a:ext cx="3768328" cy="318135"/>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Female: </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$75,191</a:t>
            </a:r>
            <a:endParaRPr lang="en-US" sz="1550" dirty="0"/>
          </a:p>
        </p:txBody>
      </p:sp>
      <p:sp>
        <p:nvSpPr>
          <p:cNvPr id="7" name="Text 5"/>
          <p:cNvSpPr/>
          <p:nvPr/>
        </p:nvSpPr>
        <p:spPr>
          <a:xfrm>
            <a:off x="986195" y="2930128"/>
            <a:ext cx="3768328" cy="318135"/>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Male: </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$157,890</a:t>
            </a:r>
            <a:endParaRPr lang="en-US" sz="1550" dirty="0"/>
          </a:p>
        </p:txBody>
      </p:sp>
      <p:sp>
        <p:nvSpPr>
          <p:cNvPr id="8" name="Shape 6"/>
          <p:cNvSpPr/>
          <p:nvPr/>
        </p:nvSpPr>
        <p:spPr>
          <a:xfrm>
            <a:off x="5175052" y="1890713"/>
            <a:ext cx="4280297" cy="2742248"/>
          </a:xfrm>
          <a:prstGeom prst="roundRect">
            <a:avLst>
              <a:gd name="adj" fmla="val 4001"/>
            </a:avLst>
          </a:prstGeom>
          <a:solidFill>
            <a:srgbClr val="FFFFFF"/>
          </a:solidFill>
          <a:ln w="22860">
            <a:solidFill>
              <a:srgbClr val="C0C1D7"/>
            </a:solidFill>
            <a:prstDash val="solid"/>
          </a:ln>
        </p:spPr>
      </p:sp>
      <p:sp>
        <p:nvSpPr>
          <p:cNvPr id="9" name="Shape 7"/>
          <p:cNvSpPr/>
          <p:nvPr/>
        </p:nvSpPr>
        <p:spPr>
          <a:xfrm>
            <a:off x="5152192" y="1890713"/>
            <a:ext cx="91440" cy="2742248"/>
          </a:xfrm>
          <a:prstGeom prst="roundRect">
            <a:avLst>
              <a:gd name="adj" fmla="val 91343"/>
            </a:avLst>
          </a:prstGeom>
          <a:solidFill>
            <a:srgbClr val="4950BC"/>
          </a:solidFill>
          <a:ln/>
        </p:spPr>
      </p:sp>
      <p:sp>
        <p:nvSpPr>
          <p:cNvPr id="10" name="Text 8"/>
          <p:cNvSpPr/>
          <p:nvPr/>
        </p:nvSpPr>
        <p:spPr>
          <a:xfrm>
            <a:off x="5465326" y="2112407"/>
            <a:ext cx="3750707" cy="310753"/>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High-Spending Discount Users</a:t>
            </a:r>
            <a:endParaRPr lang="en-US" sz="1950" dirty="0"/>
          </a:p>
        </p:txBody>
      </p:sp>
      <p:sp>
        <p:nvSpPr>
          <p:cNvPr id="11" name="Text 9"/>
          <p:cNvSpPr/>
          <p:nvPr/>
        </p:nvSpPr>
        <p:spPr>
          <a:xfrm>
            <a:off x="5465326" y="2542461"/>
            <a:ext cx="3768328" cy="636270"/>
          </a:xfrm>
          <a:prstGeom prst="rect">
            <a:avLst/>
          </a:prstGeom>
          <a:noFill/>
          <a:ln/>
        </p:spPr>
        <p:txBody>
          <a:bodyPr wrap="square" lIns="0" tIns="0" rIns="0" bIns="0" rtlCol="0" anchor="t"/>
          <a:lstStyle/>
          <a:p>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839 customers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who used discounts but spent above average.</a:t>
            </a:r>
            <a:endParaRPr lang="en-US" sz="1550" dirty="0"/>
          </a:p>
        </p:txBody>
      </p:sp>
      <p:sp>
        <p:nvSpPr>
          <p:cNvPr id="12" name="Shape 10"/>
          <p:cNvSpPr/>
          <p:nvPr/>
        </p:nvSpPr>
        <p:spPr>
          <a:xfrm>
            <a:off x="9654183" y="1890713"/>
            <a:ext cx="4280297" cy="2742248"/>
          </a:xfrm>
          <a:prstGeom prst="roundRect">
            <a:avLst>
              <a:gd name="adj" fmla="val 4001"/>
            </a:avLst>
          </a:prstGeom>
          <a:solidFill>
            <a:srgbClr val="FFFFFF"/>
          </a:solidFill>
          <a:ln w="22860">
            <a:solidFill>
              <a:srgbClr val="C0C1D7"/>
            </a:solidFill>
            <a:prstDash val="solid"/>
          </a:ln>
        </p:spPr>
      </p:sp>
      <p:sp>
        <p:nvSpPr>
          <p:cNvPr id="13" name="Shape 11"/>
          <p:cNvSpPr/>
          <p:nvPr/>
        </p:nvSpPr>
        <p:spPr>
          <a:xfrm>
            <a:off x="9631323" y="1890713"/>
            <a:ext cx="91440" cy="2742248"/>
          </a:xfrm>
          <a:prstGeom prst="roundRect">
            <a:avLst>
              <a:gd name="adj" fmla="val 91343"/>
            </a:avLst>
          </a:prstGeom>
          <a:solidFill>
            <a:srgbClr val="4950BC"/>
          </a:solidFill>
          <a:ln/>
        </p:spPr>
      </p:sp>
      <p:sp>
        <p:nvSpPr>
          <p:cNvPr id="14" name="Text 12"/>
          <p:cNvSpPr/>
          <p:nvPr/>
        </p:nvSpPr>
        <p:spPr>
          <a:xfrm>
            <a:off x="9944457" y="2112407"/>
            <a:ext cx="3017877" cy="310753"/>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Top 5 Products by Rating</a:t>
            </a:r>
            <a:endParaRPr lang="en-US" sz="1950" dirty="0"/>
          </a:p>
        </p:txBody>
      </p:sp>
      <p:sp>
        <p:nvSpPr>
          <p:cNvPr id="15" name="Text 13"/>
          <p:cNvSpPr/>
          <p:nvPr/>
        </p:nvSpPr>
        <p:spPr>
          <a:xfrm>
            <a:off x="9944457" y="2542461"/>
            <a:ext cx="3768328" cy="318135"/>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Gloves: </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3.86</a:t>
            </a:r>
            <a:endParaRPr lang="en-US" sz="1550" dirty="0"/>
          </a:p>
        </p:txBody>
      </p:sp>
      <p:sp>
        <p:nvSpPr>
          <p:cNvPr id="16" name="Text 14"/>
          <p:cNvSpPr/>
          <p:nvPr/>
        </p:nvSpPr>
        <p:spPr>
          <a:xfrm>
            <a:off x="9944457" y="2930128"/>
            <a:ext cx="3768328" cy="318135"/>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Sandals: </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3.84</a:t>
            </a:r>
            <a:endParaRPr lang="en-US" sz="1550" dirty="0"/>
          </a:p>
        </p:txBody>
      </p:sp>
      <p:sp>
        <p:nvSpPr>
          <p:cNvPr id="17" name="Text 15"/>
          <p:cNvSpPr/>
          <p:nvPr/>
        </p:nvSpPr>
        <p:spPr>
          <a:xfrm>
            <a:off x="9944457" y="3317796"/>
            <a:ext cx="3768328" cy="318135"/>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Boots: </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3.82</a:t>
            </a:r>
            <a:endParaRPr lang="en-US" sz="1550" dirty="0"/>
          </a:p>
        </p:txBody>
      </p:sp>
      <p:sp>
        <p:nvSpPr>
          <p:cNvPr id="18" name="Text 16"/>
          <p:cNvSpPr/>
          <p:nvPr/>
        </p:nvSpPr>
        <p:spPr>
          <a:xfrm>
            <a:off x="9944457" y="3705463"/>
            <a:ext cx="3768328" cy="318135"/>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Hat: </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3.80</a:t>
            </a:r>
            <a:endParaRPr lang="en-US" sz="1550" dirty="0"/>
          </a:p>
        </p:txBody>
      </p:sp>
      <p:sp>
        <p:nvSpPr>
          <p:cNvPr id="19" name="Text 17"/>
          <p:cNvSpPr/>
          <p:nvPr/>
        </p:nvSpPr>
        <p:spPr>
          <a:xfrm>
            <a:off x="9944457" y="4093131"/>
            <a:ext cx="3768328" cy="318135"/>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Skirt: </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3.78</a:t>
            </a:r>
            <a:endParaRPr lang="en-US" sz="1550" dirty="0"/>
          </a:p>
        </p:txBody>
      </p:sp>
      <p:sp>
        <p:nvSpPr>
          <p:cNvPr id="20" name="Shape 18"/>
          <p:cNvSpPr/>
          <p:nvPr/>
        </p:nvSpPr>
        <p:spPr>
          <a:xfrm>
            <a:off x="695920" y="4831794"/>
            <a:ext cx="4280297" cy="2526268"/>
          </a:xfrm>
          <a:prstGeom prst="roundRect">
            <a:avLst>
              <a:gd name="adj" fmla="val 4343"/>
            </a:avLst>
          </a:prstGeom>
          <a:solidFill>
            <a:srgbClr val="FFFFFF"/>
          </a:solidFill>
          <a:ln w="22860">
            <a:solidFill>
              <a:srgbClr val="C0C1D7"/>
            </a:solidFill>
            <a:prstDash val="solid"/>
          </a:ln>
        </p:spPr>
      </p:sp>
      <p:sp>
        <p:nvSpPr>
          <p:cNvPr id="21" name="Shape 19"/>
          <p:cNvSpPr/>
          <p:nvPr/>
        </p:nvSpPr>
        <p:spPr>
          <a:xfrm>
            <a:off x="673060" y="4831794"/>
            <a:ext cx="91440" cy="2526268"/>
          </a:xfrm>
          <a:prstGeom prst="roundRect">
            <a:avLst>
              <a:gd name="adj" fmla="val 91343"/>
            </a:avLst>
          </a:prstGeom>
          <a:solidFill>
            <a:srgbClr val="4950BC"/>
          </a:solidFill>
          <a:ln/>
        </p:spPr>
      </p:sp>
      <p:sp>
        <p:nvSpPr>
          <p:cNvPr id="22" name="Text 20"/>
          <p:cNvSpPr/>
          <p:nvPr/>
        </p:nvSpPr>
        <p:spPr>
          <a:xfrm>
            <a:off x="986195" y="5053489"/>
            <a:ext cx="3281601" cy="310753"/>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Shipping Type Comparison</a:t>
            </a:r>
            <a:endParaRPr lang="en-US" sz="1950" dirty="0"/>
          </a:p>
        </p:txBody>
      </p:sp>
      <p:sp>
        <p:nvSpPr>
          <p:cNvPr id="23" name="Text 21"/>
          <p:cNvSpPr/>
          <p:nvPr/>
        </p:nvSpPr>
        <p:spPr>
          <a:xfrm>
            <a:off x="986195" y="5483543"/>
            <a:ext cx="3768328" cy="318135"/>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Standard: </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$58.46</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avg</a:t>
            </a:r>
            <a:endParaRPr lang="en-US" sz="1550" dirty="0"/>
          </a:p>
        </p:txBody>
      </p:sp>
      <p:sp>
        <p:nvSpPr>
          <p:cNvPr id="24" name="Text 22"/>
          <p:cNvSpPr/>
          <p:nvPr/>
        </p:nvSpPr>
        <p:spPr>
          <a:xfrm>
            <a:off x="986195" y="5871210"/>
            <a:ext cx="3768328" cy="318135"/>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Express: </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$60.48</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avg</a:t>
            </a:r>
            <a:endParaRPr lang="en-US" sz="1550" dirty="0"/>
          </a:p>
        </p:txBody>
      </p:sp>
      <p:sp>
        <p:nvSpPr>
          <p:cNvPr id="25" name="Shape 23"/>
          <p:cNvSpPr/>
          <p:nvPr/>
        </p:nvSpPr>
        <p:spPr>
          <a:xfrm>
            <a:off x="5175052" y="4831794"/>
            <a:ext cx="4280297" cy="2526268"/>
          </a:xfrm>
          <a:prstGeom prst="roundRect">
            <a:avLst>
              <a:gd name="adj" fmla="val 4343"/>
            </a:avLst>
          </a:prstGeom>
          <a:solidFill>
            <a:srgbClr val="FFFFFF"/>
          </a:solidFill>
          <a:ln w="22860">
            <a:solidFill>
              <a:srgbClr val="C0C1D7"/>
            </a:solidFill>
            <a:prstDash val="solid"/>
          </a:ln>
        </p:spPr>
      </p:sp>
      <p:sp>
        <p:nvSpPr>
          <p:cNvPr id="26" name="Shape 24"/>
          <p:cNvSpPr/>
          <p:nvPr/>
        </p:nvSpPr>
        <p:spPr>
          <a:xfrm>
            <a:off x="5152192" y="4831794"/>
            <a:ext cx="91440" cy="2526268"/>
          </a:xfrm>
          <a:prstGeom prst="roundRect">
            <a:avLst>
              <a:gd name="adj" fmla="val 91343"/>
            </a:avLst>
          </a:prstGeom>
          <a:solidFill>
            <a:srgbClr val="4950BC"/>
          </a:solidFill>
          <a:ln/>
        </p:spPr>
      </p:sp>
      <p:sp>
        <p:nvSpPr>
          <p:cNvPr id="27" name="Text 25"/>
          <p:cNvSpPr/>
          <p:nvPr/>
        </p:nvSpPr>
        <p:spPr>
          <a:xfrm>
            <a:off x="5465326" y="5053489"/>
            <a:ext cx="3768328" cy="621506"/>
          </a:xfrm>
          <a:prstGeom prst="rect">
            <a:avLst/>
          </a:prstGeom>
          <a:noFill/>
          <a:ln/>
        </p:spPr>
        <p:txBody>
          <a:bodyPr wrap="squar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Subscribers vs Non-Subscribers</a:t>
            </a:r>
            <a:endParaRPr lang="en-US" sz="1950" dirty="0"/>
          </a:p>
        </p:txBody>
      </p:sp>
      <p:sp>
        <p:nvSpPr>
          <p:cNvPr id="28" name="Text 26"/>
          <p:cNvSpPr/>
          <p:nvPr/>
        </p:nvSpPr>
        <p:spPr>
          <a:xfrm>
            <a:off x="5465326" y="5794296"/>
            <a:ext cx="3768328" cy="636270"/>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Subscribers: </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1,053 customers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$59.49</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avg spend</a:t>
            </a:r>
            <a:endParaRPr lang="en-US" sz="1550" dirty="0"/>
          </a:p>
        </p:txBody>
      </p:sp>
      <p:sp>
        <p:nvSpPr>
          <p:cNvPr id="29" name="Text 27"/>
          <p:cNvSpPr/>
          <p:nvPr/>
        </p:nvSpPr>
        <p:spPr>
          <a:xfrm>
            <a:off x="5465326" y="6500098"/>
            <a:ext cx="3768328" cy="636270"/>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Non-Subscribers: </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2,847 customers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$59.87</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avg spend</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1033" y="503634"/>
            <a:ext cx="4579263" cy="572333"/>
          </a:xfrm>
          <a:prstGeom prst="rect">
            <a:avLst/>
          </a:prstGeom>
          <a:noFill/>
          <a:ln/>
        </p:spPr>
        <p:txBody>
          <a:bodyPr wrap="none" lIns="0" tIns="0" rIns="0" bIns="0" rtlCol="0" anchor="t"/>
          <a:lstStyle/>
          <a:p>
            <a:pPr algn="l" indent="0" marL="0">
              <a:lnSpc>
                <a:spcPts val="4500"/>
              </a:lnSpc>
              <a:buNone/>
            </a:pPr>
            <a:r>
              <a:rPr lang="en-US" sz="3600" b="1" dirty="0">
                <a:solidFill>
                  <a:srgbClr val="000000"/>
                </a:solidFill>
                <a:latin typeface="Inter Bold" pitchFamily="34" charset="0"/>
                <a:ea typeface="Inter Bold" pitchFamily="34" charset="-122"/>
                <a:cs typeface="Inter Bold" pitchFamily="34" charset="-120"/>
              </a:rPr>
              <a:t>Key Findings</a:t>
            </a:r>
            <a:endParaRPr lang="en-US" sz="3600" dirty="0"/>
          </a:p>
        </p:txBody>
      </p:sp>
      <p:sp>
        <p:nvSpPr>
          <p:cNvPr id="3" name="Shape 1"/>
          <p:cNvSpPr/>
          <p:nvPr/>
        </p:nvSpPr>
        <p:spPr>
          <a:xfrm>
            <a:off x="641033" y="1442204"/>
            <a:ext cx="6582608" cy="3230761"/>
          </a:xfrm>
          <a:prstGeom prst="roundRect">
            <a:avLst>
              <a:gd name="adj" fmla="val 2381"/>
            </a:avLst>
          </a:prstGeom>
          <a:solidFill>
            <a:srgbClr val="DADBF1"/>
          </a:solidFill>
          <a:ln w="7620">
            <a:solidFill>
              <a:srgbClr val="C0C1D7"/>
            </a:solidFill>
            <a:prstDash val="solid"/>
          </a:ln>
        </p:spPr>
      </p:sp>
      <p:sp>
        <p:nvSpPr>
          <p:cNvPr id="4" name="Shape 2"/>
          <p:cNvSpPr/>
          <p:nvPr/>
        </p:nvSpPr>
        <p:spPr>
          <a:xfrm>
            <a:off x="831771" y="1632942"/>
            <a:ext cx="549473" cy="549473"/>
          </a:xfrm>
          <a:prstGeom prst="roundRect">
            <a:avLst>
              <a:gd name="adj" fmla="val 16639736"/>
            </a:avLst>
          </a:prstGeom>
          <a:solidFill>
            <a:srgbClr val="4950BC"/>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82861" y="1784033"/>
            <a:ext cx="247174" cy="247174"/>
          </a:xfrm>
          <a:prstGeom prst="rect">
            <a:avLst/>
          </a:prstGeom>
        </p:spPr>
      </p:pic>
      <p:sp>
        <p:nvSpPr>
          <p:cNvPr id="6" name="Text 3"/>
          <p:cNvSpPr/>
          <p:nvPr/>
        </p:nvSpPr>
        <p:spPr>
          <a:xfrm>
            <a:off x="831771" y="2365534"/>
            <a:ext cx="3396020" cy="286107"/>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Discount-Dependent Products</a:t>
            </a:r>
            <a:endParaRPr lang="en-US" sz="1800" dirty="0"/>
          </a:p>
        </p:txBody>
      </p:sp>
      <p:sp>
        <p:nvSpPr>
          <p:cNvPr id="7" name="Text 4"/>
          <p:cNvSpPr/>
          <p:nvPr/>
        </p:nvSpPr>
        <p:spPr>
          <a:xfrm>
            <a:off x="831771" y="2761536"/>
            <a:ext cx="6201132" cy="292894"/>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272525"/>
                </a:solidFill>
                <a:latin typeface="Inter" pitchFamily="34" charset="0"/>
                <a:ea typeface="Inter" pitchFamily="34" charset="-122"/>
                <a:cs typeface="Inter" pitchFamily="34" charset="-120"/>
              </a:rPr>
              <a:t>Hat: </a:t>
            </a:r>
            <a:pPr algn="l" indent="0" marL="0">
              <a:lnSpc>
                <a:spcPts val="2300"/>
              </a:lnSpc>
              <a:buNone/>
            </a:pPr>
            <a:r>
              <a:rPr lang="en-US" sz="1400" b="1" dirty="0">
                <a:solidFill>
                  <a:srgbClr val="272525"/>
                </a:solidFill>
                <a:latin typeface="Inter" pitchFamily="34" charset="0"/>
                <a:ea typeface="Inter" pitchFamily="34" charset="-122"/>
                <a:cs typeface="Inter" pitchFamily="34" charset="-120"/>
              </a:rPr>
              <a:t>50.00%</a:t>
            </a:r>
            <a:endParaRPr lang="en-US" sz="1400" dirty="0"/>
          </a:p>
        </p:txBody>
      </p:sp>
      <p:sp>
        <p:nvSpPr>
          <p:cNvPr id="8" name="Text 5"/>
          <p:cNvSpPr/>
          <p:nvPr/>
        </p:nvSpPr>
        <p:spPr>
          <a:xfrm>
            <a:off x="831771" y="3118485"/>
            <a:ext cx="6201132" cy="292894"/>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272525"/>
                </a:solidFill>
                <a:latin typeface="Inter" pitchFamily="34" charset="0"/>
                <a:ea typeface="Inter" pitchFamily="34" charset="-122"/>
                <a:cs typeface="Inter" pitchFamily="34" charset="-120"/>
              </a:rPr>
              <a:t>Sneakers: </a:t>
            </a:r>
            <a:pPr algn="l" indent="0" marL="0">
              <a:lnSpc>
                <a:spcPts val="2300"/>
              </a:lnSpc>
              <a:buNone/>
            </a:pPr>
            <a:r>
              <a:rPr lang="en-US" sz="1400" b="1" dirty="0">
                <a:solidFill>
                  <a:srgbClr val="272525"/>
                </a:solidFill>
                <a:latin typeface="Inter" pitchFamily="34" charset="0"/>
                <a:ea typeface="Inter" pitchFamily="34" charset="-122"/>
                <a:cs typeface="Inter" pitchFamily="34" charset="-120"/>
              </a:rPr>
              <a:t>49.66%</a:t>
            </a:r>
            <a:endParaRPr lang="en-US" sz="1400" dirty="0"/>
          </a:p>
        </p:txBody>
      </p:sp>
      <p:sp>
        <p:nvSpPr>
          <p:cNvPr id="9" name="Text 6"/>
          <p:cNvSpPr/>
          <p:nvPr/>
        </p:nvSpPr>
        <p:spPr>
          <a:xfrm>
            <a:off x="831771" y="3475434"/>
            <a:ext cx="6201132" cy="292894"/>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272525"/>
                </a:solidFill>
                <a:latin typeface="Inter" pitchFamily="34" charset="0"/>
                <a:ea typeface="Inter" pitchFamily="34" charset="-122"/>
                <a:cs typeface="Inter" pitchFamily="34" charset="-120"/>
              </a:rPr>
              <a:t>Coat: </a:t>
            </a:r>
            <a:pPr algn="l" indent="0" marL="0">
              <a:lnSpc>
                <a:spcPts val="2300"/>
              </a:lnSpc>
              <a:buNone/>
            </a:pPr>
            <a:r>
              <a:rPr lang="en-US" sz="1400" b="1" dirty="0">
                <a:solidFill>
                  <a:srgbClr val="272525"/>
                </a:solidFill>
                <a:latin typeface="Inter" pitchFamily="34" charset="0"/>
                <a:ea typeface="Inter" pitchFamily="34" charset="-122"/>
                <a:cs typeface="Inter" pitchFamily="34" charset="-120"/>
              </a:rPr>
              <a:t>49.07%</a:t>
            </a:r>
            <a:endParaRPr lang="en-US" sz="1400" dirty="0"/>
          </a:p>
        </p:txBody>
      </p:sp>
      <p:sp>
        <p:nvSpPr>
          <p:cNvPr id="10" name="Text 7"/>
          <p:cNvSpPr/>
          <p:nvPr/>
        </p:nvSpPr>
        <p:spPr>
          <a:xfrm>
            <a:off x="831771" y="3832384"/>
            <a:ext cx="6201132" cy="292894"/>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272525"/>
                </a:solidFill>
                <a:latin typeface="Inter" pitchFamily="34" charset="0"/>
                <a:ea typeface="Inter" pitchFamily="34" charset="-122"/>
                <a:cs typeface="Inter" pitchFamily="34" charset="-120"/>
              </a:rPr>
              <a:t>Sweater: </a:t>
            </a:r>
            <a:pPr algn="l" indent="0" marL="0">
              <a:lnSpc>
                <a:spcPts val="2300"/>
              </a:lnSpc>
              <a:buNone/>
            </a:pPr>
            <a:r>
              <a:rPr lang="en-US" sz="1400" b="1" dirty="0">
                <a:solidFill>
                  <a:srgbClr val="272525"/>
                </a:solidFill>
                <a:latin typeface="Inter" pitchFamily="34" charset="0"/>
                <a:ea typeface="Inter" pitchFamily="34" charset="-122"/>
                <a:cs typeface="Inter" pitchFamily="34" charset="-120"/>
              </a:rPr>
              <a:t>48.17%</a:t>
            </a:r>
            <a:endParaRPr lang="en-US" sz="1400" dirty="0"/>
          </a:p>
        </p:txBody>
      </p:sp>
      <p:sp>
        <p:nvSpPr>
          <p:cNvPr id="11" name="Text 8"/>
          <p:cNvSpPr/>
          <p:nvPr/>
        </p:nvSpPr>
        <p:spPr>
          <a:xfrm>
            <a:off x="831771" y="4189333"/>
            <a:ext cx="6201132" cy="292894"/>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272525"/>
                </a:solidFill>
                <a:latin typeface="Inter" pitchFamily="34" charset="0"/>
                <a:ea typeface="Inter" pitchFamily="34" charset="-122"/>
                <a:cs typeface="Inter" pitchFamily="34" charset="-120"/>
              </a:rPr>
              <a:t>Pants: </a:t>
            </a:r>
            <a:pPr algn="l" indent="0" marL="0">
              <a:lnSpc>
                <a:spcPts val="2300"/>
              </a:lnSpc>
              <a:buNone/>
            </a:pPr>
            <a:r>
              <a:rPr lang="en-US" sz="1400" b="1" dirty="0">
                <a:solidFill>
                  <a:srgbClr val="272525"/>
                </a:solidFill>
                <a:latin typeface="Inter" pitchFamily="34" charset="0"/>
                <a:ea typeface="Inter" pitchFamily="34" charset="-122"/>
                <a:cs typeface="Inter" pitchFamily="34" charset="-120"/>
              </a:rPr>
              <a:t>47.37%</a:t>
            </a:r>
            <a:endParaRPr lang="en-US" sz="1400" dirty="0"/>
          </a:p>
        </p:txBody>
      </p:sp>
      <p:sp>
        <p:nvSpPr>
          <p:cNvPr id="12" name="Shape 9"/>
          <p:cNvSpPr/>
          <p:nvPr/>
        </p:nvSpPr>
        <p:spPr>
          <a:xfrm>
            <a:off x="7406759" y="1442204"/>
            <a:ext cx="6582608" cy="3230761"/>
          </a:xfrm>
          <a:prstGeom prst="roundRect">
            <a:avLst>
              <a:gd name="adj" fmla="val 2381"/>
            </a:avLst>
          </a:prstGeom>
          <a:solidFill>
            <a:srgbClr val="DADBF1"/>
          </a:solidFill>
          <a:ln w="7620">
            <a:solidFill>
              <a:srgbClr val="C0C1D7"/>
            </a:solidFill>
            <a:prstDash val="solid"/>
          </a:ln>
        </p:spPr>
      </p:sp>
      <p:sp>
        <p:nvSpPr>
          <p:cNvPr id="13" name="Shape 10"/>
          <p:cNvSpPr/>
          <p:nvPr/>
        </p:nvSpPr>
        <p:spPr>
          <a:xfrm>
            <a:off x="7597497" y="1632942"/>
            <a:ext cx="549473" cy="549473"/>
          </a:xfrm>
          <a:prstGeom prst="roundRect">
            <a:avLst>
              <a:gd name="adj" fmla="val 16639736"/>
            </a:avLst>
          </a:prstGeom>
          <a:solidFill>
            <a:srgbClr val="4950BC"/>
          </a:solidFill>
          <a:ln/>
        </p:spPr>
      </p:sp>
      <p:pic>
        <p:nvPicPr>
          <p:cNvPr id="14"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8588" y="1784033"/>
            <a:ext cx="247174" cy="247174"/>
          </a:xfrm>
          <a:prstGeom prst="rect">
            <a:avLst/>
          </a:prstGeom>
        </p:spPr>
      </p:pic>
      <p:sp>
        <p:nvSpPr>
          <p:cNvPr id="15" name="Text 11"/>
          <p:cNvSpPr/>
          <p:nvPr/>
        </p:nvSpPr>
        <p:spPr>
          <a:xfrm>
            <a:off x="7597497" y="2365534"/>
            <a:ext cx="2719149" cy="286107"/>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Customer Segmentation</a:t>
            </a:r>
            <a:endParaRPr lang="en-US" sz="1800" dirty="0"/>
          </a:p>
        </p:txBody>
      </p:sp>
      <p:sp>
        <p:nvSpPr>
          <p:cNvPr id="16" name="Text 12"/>
          <p:cNvSpPr/>
          <p:nvPr/>
        </p:nvSpPr>
        <p:spPr>
          <a:xfrm>
            <a:off x="7597497" y="2761536"/>
            <a:ext cx="6201132" cy="292894"/>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272525"/>
                </a:solidFill>
                <a:latin typeface="Inter" pitchFamily="34" charset="0"/>
                <a:ea typeface="Inter" pitchFamily="34" charset="-122"/>
                <a:cs typeface="Inter" pitchFamily="34" charset="-120"/>
              </a:rPr>
              <a:t>Loyal: </a:t>
            </a:r>
            <a:pPr algn="l" indent="0" marL="0">
              <a:lnSpc>
                <a:spcPts val="2300"/>
              </a:lnSpc>
              <a:buNone/>
            </a:pPr>
            <a:r>
              <a:rPr lang="en-US" sz="1400" b="1" dirty="0">
                <a:solidFill>
                  <a:srgbClr val="272525"/>
                </a:solidFill>
                <a:latin typeface="Inter" pitchFamily="34" charset="0"/>
                <a:ea typeface="Inter" pitchFamily="34" charset="-122"/>
                <a:cs typeface="Inter" pitchFamily="34" charset="-120"/>
              </a:rPr>
              <a:t>3,116 customers</a:t>
            </a:r>
            <a:endParaRPr lang="en-US" sz="1400" dirty="0"/>
          </a:p>
        </p:txBody>
      </p:sp>
      <p:sp>
        <p:nvSpPr>
          <p:cNvPr id="17" name="Text 13"/>
          <p:cNvSpPr/>
          <p:nvPr/>
        </p:nvSpPr>
        <p:spPr>
          <a:xfrm>
            <a:off x="7597497" y="3118485"/>
            <a:ext cx="6201132" cy="292894"/>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272525"/>
                </a:solidFill>
                <a:latin typeface="Inter" pitchFamily="34" charset="0"/>
                <a:ea typeface="Inter" pitchFamily="34" charset="-122"/>
                <a:cs typeface="Inter" pitchFamily="34" charset="-120"/>
              </a:rPr>
              <a:t>New: </a:t>
            </a:r>
            <a:pPr algn="l" indent="0" marL="0">
              <a:lnSpc>
                <a:spcPts val="2300"/>
              </a:lnSpc>
              <a:buNone/>
            </a:pPr>
            <a:r>
              <a:rPr lang="en-US" sz="1400" b="1" dirty="0">
                <a:solidFill>
                  <a:srgbClr val="272525"/>
                </a:solidFill>
                <a:latin typeface="Inter" pitchFamily="34" charset="0"/>
                <a:ea typeface="Inter" pitchFamily="34" charset="-122"/>
                <a:cs typeface="Inter" pitchFamily="34" charset="-120"/>
              </a:rPr>
              <a:t>83 customers</a:t>
            </a:r>
            <a:endParaRPr lang="en-US" sz="1400" dirty="0"/>
          </a:p>
        </p:txBody>
      </p:sp>
      <p:sp>
        <p:nvSpPr>
          <p:cNvPr id="18" name="Text 14"/>
          <p:cNvSpPr/>
          <p:nvPr/>
        </p:nvSpPr>
        <p:spPr>
          <a:xfrm>
            <a:off x="7597497" y="3475434"/>
            <a:ext cx="6201132" cy="292894"/>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272525"/>
                </a:solidFill>
                <a:latin typeface="Inter" pitchFamily="34" charset="0"/>
                <a:ea typeface="Inter" pitchFamily="34" charset="-122"/>
                <a:cs typeface="Inter" pitchFamily="34" charset="-120"/>
              </a:rPr>
              <a:t>Returning: </a:t>
            </a:r>
            <a:pPr algn="l" indent="0" marL="0">
              <a:lnSpc>
                <a:spcPts val="2300"/>
              </a:lnSpc>
              <a:buNone/>
            </a:pPr>
            <a:r>
              <a:rPr lang="en-US" sz="1400" b="1" dirty="0">
                <a:solidFill>
                  <a:srgbClr val="272525"/>
                </a:solidFill>
                <a:latin typeface="Inter" pitchFamily="34" charset="0"/>
                <a:ea typeface="Inter" pitchFamily="34" charset="-122"/>
                <a:cs typeface="Inter" pitchFamily="34" charset="-120"/>
              </a:rPr>
              <a:t>701 customers</a:t>
            </a:r>
            <a:endParaRPr lang="en-US" sz="1400" dirty="0"/>
          </a:p>
        </p:txBody>
      </p:sp>
      <p:sp>
        <p:nvSpPr>
          <p:cNvPr id="19" name="Shape 15"/>
          <p:cNvSpPr/>
          <p:nvPr/>
        </p:nvSpPr>
        <p:spPr>
          <a:xfrm>
            <a:off x="641033" y="4856083"/>
            <a:ext cx="6582608" cy="2873812"/>
          </a:xfrm>
          <a:prstGeom prst="roundRect">
            <a:avLst>
              <a:gd name="adj" fmla="val 2677"/>
            </a:avLst>
          </a:prstGeom>
          <a:solidFill>
            <a:srgbClr val="DADBF1"/>
          </a:solidFill>
          <a:ln w="7620">
            <a:solidFill>
              <a:srgbClr val="C0C1D7"/>
            </a:solidFill>
            <a:prstDash val="solid"/>
          </a:ln>
        </p:spPr>
      </p:sp>
      <p:sp>
        <p:nvSpPr>
          <p:cNvPr id="20" name="Shape 16"/>
          <p:cNvSpPr/>
          <p:nvPr/>
        </p:nvSpPr>
        <p:spPr>
          <a:xfrm>
            <a:off x="831771" y="5046821"/>
            <a:ext cx="549473" cy="549473"/>
          </a:xfrm>
          <a:prstGeom prst="roundRect">
            <a:avLst>
              <a:gd name="adj" fmla="val 16639736"/>
            </a:avLst>
          </a:prstGeom>
          <a:solidFill>
            <a:srgbClr val="4950BC"/>
          </a:solidFill>
          <a:ln/>
        </p:spPr>
      </p:sp>
      <p:pic>
        <p:nvPicPr>
          <p:cNvPr id="21"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2861" y="5197912"/>
            <a:ext cx="247174" cy="247174"/>
          </a:xfrm>
          <a:prstGeom prst="rect">
            <a:avLst/>
          </a:prstGeom>
        </p:spPr>
      </p:pic>
      <p:sp>
        <p:nvSpPr>
          <p:cNvPr id="22" name="Text 17"/>
          <p:cNvSpPr/>
          <p:nvPr/>
        </p:nvSpPr>
        <p:spPr>
          <a:xfrm>
            <a:off x="831771" y="5779413"/>
            <a:ext cx="2543770" cy="286107"/>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Revenue by Age Group</a:t>
            </a:r>
            <a:endParaRPr lang="en-US" sz="1800" dirty="0"/>
          </a:p>
        </p:txBody>
      </p:sp>
      <p:sp>
        <p:nvSpPr>
          <p:cNvPr id="23" name="Text 18"/>
          <p:cNvSpPr/>
          <p:nvPr/>
        </p:nvSpPr>
        <p:spPr>
          <a:xfrm>
            <a:off x="831771" y="6175415"/>
            <a:ext cx="6201132" cy="292894"/>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272525"/>
                </a:solidFill>
                <a:latin typeface="Inter" pitchFamily="34" charset="0"/>
                <a:ea typeface="Inter" pitchFamily="34" charset="-122"/>
                <a:cs typeface="Inter" pitchFamily="34" charset="-120"/>
              </a:rPr>
              <a:t>Young Adult: </a:t>
            </a:r>
            <a:pPr algn="l" indent="0" marL="0">
              <a:lnSpc>
                <a:spcPts val="2300"/>
              </a:lnSpc>
              <a:buNone/>
            </a:pPr>
            <a:r>
              <a:rPr lang="en-US" sz="1400" b="1" dirty="0">
                <a:solidFill>
                  <a:srgbClr val="272525"/>
                </a:solidFill>
                <a:latin typeface="Inter" pitchFamily="34" charset="0"/>
                <a:ea typeface="Inter" pitchFamily="34" charset="-122"/>
                <a:cs typeface="Inter" pitchFamily="34" charset="-120"/>
              </a:rPr>
              <a:t>$62,143</a:t>
            </a:r>
            <a:endParaRPr lang="en-US" sz="1400" dirty="0"/>
          </a:p>
        </p:txBody>
      </p:sp>
      <p:sp>
        <p:nvSpPr>
          <p:cNvPr id="24" name="Text 19"/>
          <p:cNvSpPr/>
          <p:nvPr/>
        </p:nvSpPr>
        <p:spPr>
          <a:xfrm>
            <a:off x="831771" y="6532364"/>
            <a:ext cx="6201132" cy="292894"/>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272525"/>
                </a:solidFill>
                <a:latin typeface="Inter" pitchFamily="34" charset="0"/>
                <a:ea typeface="Inter" pitchFamily="34" charset="-122"/>
                <a:cs typeface="Inter" pitchFamily="34" charset="-120"/>
              </a:rPr>
              <a:t>Middle-aged: </a:t>
            </a:r>
            <a:pPr algn="l" indent="0" marL="0">
              <a:lnSpc>
                <a:spcPts val="2300"/>
              </a:lnSpc>
              <a:buNone/>
            </a:pPr>
            <a:r>
              <a:rPr lang="en-US" sz="1400" b="1" dirty="0">
                <a:solidFill>
                  <a:srgbClr val="272525"/>
                </a:solidFill>
                <a:latin typeface="Inter" pitchFamily="34" charset="0"/>
                <a:ea typeface="Inter" pitchFamily="34" charset="-122"/>
                <a:cs typeface="Inter" pitchFamily="34" charset="-120"/>
              </a:rPr>
              <a:t>$59,197</a:t>
            </a:r>
            <a:endParaRPr lang="en-US" sz="1400" dirty="0"/>
          </a:p>
        </p:txBody>
      </p:sp>
      <p:sp>
        <p:nvSpPr>
          <p:cNvPr id="25" name="Text 20"/>
          <p:cNvSpPr/>
          <p:nvPr/>
        </p:nvSpPr>
        <p:spPr>
          <a:xfrm>
            <a:off x="831771" y="6889313"/>
            <a:ext cx="6201132" cy="292894"/>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272525"/>
                </a:solidFill>
                <a:latin typeface="Inter" pitchFamily="34" charset="0"/>
                <a:ea typeface="Inter" pitchFamily="34" charset="-122"/>
                <a:cs typeface="Inter" pitchFamily="34" charset="-120"/>
              </a:rPr>
              <a:t>Adult: </a:t>
            </a:r>
            <a:pPr algn="l" indent="0" marL="0">
              <a:lnSpc>
                <a:spcPts val="2300"/>
              </a:lnSpc>
              <a:buNone/>
            </a:pPr>
            <a:r>
              <a:rPr lang="en-US" sz="1400" b="1" dirty="0">
                <a:solidFill>
                  <a:srgbClr val="272525"/>
                </a:solidFill>
                <a:latin typeface="Inter" pitchFamily="34" charset="0"/>
                <a:ea typeface="Inter" pitchFamily="34" charset="-122"/>
                <a:cs typeface="Inter" pitchFamily="34" charset="-120"/>
              </a:rPr>
              <a:t>$55,978</a:t>
            </a:r>
            <a:endParaRPr lang="en-US" sz="1400" dirty="0"/>
          </a:p>
        </p:txBody>
      </p:sp>
      <p:sp>
        <p:nvSpPr>
          <p:cNvPr id="26" name="Text 21"/>
          <p:cNvSpPr/>
          <p:nvPr/>
        </p:nvSpPr>
        <p:spPr>
          <a:xfrm>
            <a:off x="831771" y="7246263"/>
            <a:ext cx="6201132" cy="292894"/>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272525"/>
                </a:solidFill>
                <a:latin typeface="Inter" pitchFamily="34" charset="0"/>
                <a:ea typeface="Inter" pitchFamily="34" charset="-122"/>
                <a:cs typeface="Inter" pitchFamily="34" charset="-120"/>
              </a:rPr>
              <a:t>Senior: </a:t>
            </a:r>
            <a:pPr algn="l" indent="0" marL="0">
              <a:lnSpc>
                <a:spcPts val="2300"/>
              </a:lnSpc>
              <a:buNone/>
            </a:pPr>
            <a:r>
              <a:rPr lang="en-US" sz="1400" b="1" dirty="0">
                <a:solidFill>
                  <a:srgbClr val="272525"/>
                </a:solidFill>
                <a:latin typeface="Inter" pitchFamily="34" charset="0"/>
                <a:ea typeface="Inter" pitchFamily="34" charset="-122"/>
                <a:cs typeface="Inter" pitchFamily="34" charset="-120"/>
              </a:rPr>
              <a:t>$55,763</a:t>
            </a:r>
            <a:endParaRPr lang="en-US" sz="1400" dirty="0"/>
          </a:p>
        </p:txBody>
      </p:sp>
      <p:sp>
        <p:nvSpPr>
          <p:cNvPr id="27" name="Shape 22"/>
          <p:cNvSpPr/>
          <p:nvPr/>
        </p:nvSpPr>
        <p:spPr>
          <a:xfrm>
            <a:off x="7406759" y="4856083"/>
            <a:ext cx="6582608" cy="2873812"/>
          </a:xfrm>
          <a:prstGeom prst="roundRect">
            <a:avLst>
              <a:gd name="adj" fmla="val 2677"/>
            </a:avLst>
          </a:prstGeom>
          <a:solidFill>
            <a:srgbClr val="DADBF1"/>
          </a:solidFill>
          <a:ln w="7620">
            <a:solidFill>
              <a:srgbClr val="C0C1D7"/>
            </a:solidFill>
            <a:prstDash val="solid"/>
          </a:ln>
        </p:spPr>
      </p:sp>
      <p:sp>
        <p:nvSpPr>
          <p:cNvPr id="28" name="Shape 23"/>
          <p:cNvSpPr/>
          <p:nvPr/>
        </p:nvSpPr>
        <p:spPr>
          <a:xfrm>
            <a:off x="7597497" y="5046821"/>
            <a:ext cx="549473" cy="549473"/>
          </a:xfrm>
          <a:prstGeom prst="roundRect">
            <a:avLst>
              <a:gd name="adj" fmla="val 16639736"/>
            </a:avLst>
          </a:prstGeom>
          <a:solidFill>
            <a:srgbClr val="4950BC"/>
          </a:solidFill>
          <a:ln/>
        </p:spPr>
      </p:sp>
      <p:pic>
        <p:nvPicPr>
          <p:cNvPr id="29"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48588" y="5197912"/>
            <a:ext cx="247174" cy="247174"/>
          </a:xfrm>
          <a:prstGeom prst="rect">
            <a:avLst/>
          </a:prstGeom>
        </p:spPr>
      </p:pic>
      <p:sp>
        <p:nvSpPr>
          <p:cNvPr id="30" name="Text 24"/>
          <p:cNvSpPr/>
          <p:nvPr/>
        </p:nvSpPr>
        <p:spPr>
          <a:xfrm>
            <a:off x="7597497" y="5779413"/>
            <a:ext cx="3441502" cy="286107"/>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Repeat Buyers &amp; Subscriptions</a:t>
            </a:r>
            <a:endParaRPr lang="en-US" sz="1800" dirty="0"/>
          </a:p>
        </p:txBody>
      </p:sp>
      <p:sp>
        <p:nvSpPr>
          <p:cNvPr id="31" name="Text 25"/>
          <p:cNvSpPr/>
          <p:nvPr/>
        </p:nvSpPr>
        <p:spPr>
          <a:xfrm>
            <a:off x="7597497" y="6175415"/>
            <a:ext cx="6201132" cy="292894"/>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272525"/>
                </a:solidFill>
                <a:latin typeface="Inter" pitchFamily="34" charset="0"/>
                <a:ea typeface="Inter" pitchFamily="34" charset="-122"/>
                <a:cs typeface="Inter" pitchFamily="34" charset="-120"/>
              </a:rPr>
              <a:t>Non-repeat buyers with subscriptions: </a:t>
            </a:r>
            <a:pPr algn="l" indent="0" marL="0">
              <a:lnSpc>
                <a:spcPts val="2300"/>
              </a:lnSpc>
              <a:buNone/>
            </a:pPr>
            <a:r>
              <a:rPr lang="en-US" sz="1400" b="1" dirty="0">
                <a:solidFill>
                  <a:srgbClr val="272525"/>
                </a:solidFill>
                <a:latin typeface="Inter" pitchFamily="34" charset="0"/>
                <a:ea typeface="Inter" pitchFamily="34" charset="-122"/>
                <a:cs typeface="Inter" pitchFamily="34" charset="-120"/>
              </a:rPr>
              <a:t>2,518</a:t>
            </a:r>
            <a:endParaRPr lang="en-US" sz="1400" dirty="0"/>
          </a:p>
        </p:txBody>
      </p:sp>
      <p:sp>
        <p:nvSpPr>
          <p:cNvPr id="32" name="Text 26"/>
          <p:cNvSpPr/>
          <p:nvPr/>
        </p:nvSpPr>
        <p:spPr>
          <a:xfrm>
            <a:off x="7597497" y="6532364"/>
            <a:ext cx="6201132" cy="292894"/>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272525"/>
                </a:solidFill>
                <a:latin typeface="Inter" pitchFamily="34" charset="0"/>
                <a:ea typeface="Inter" pitchFamily="34" charset="-122"/>
                <a:cs typeface="Inter" pitchFamily="34" charset="-120"/>
              </a:rPr>
              <a:t>Repeat buyers (&gt;5 purchases) with subscriptions: </a:t>
            </a:r>
            <a:pPr algn="l" indent="0" marL="0">
              <a:lnSpc>
                <a:spcPts val="2300"/>
              </a:lnSpc>
              <a:buNone/>
            </a:pPr>
            <a:r>
              <a:rPr lang="en-US" sz="1400" b="1" dirty="0">
                <a:solidFill>
                  <a:srgbClr val="272525"/>
                </a:solidFill>
                <a:latin typeface="Inter" pitchFamily="34" charset="0"/>
                <a:ea typeface="Inter" pitchFamily="34" charset="-122"/>
                <a:cs typeface="Inter" pitchFamily="34" charset="-120"/>
              </a:rPr>
              <a:t>958</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6835" y="311825"/>
            <a:ext cx="4654868"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Interactive Dashboard in Power BI</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Finally, we built an interactive dashboard in Power BI to present insights visually.</a:t>
            </a:r>
            <a:endParaRPr lang="en-US" sz="850" dirty="0"/>
          </a:p>
        </p:txBody>
      </p:sp>
      <p:sp>
        <p:nvSpPr>
          <p:cNvPr id="4" name="Text 2"/>
          <p:cNvSpPr/>
          <p:nvPr/>
        </p:nvSpPr>
        <p:spPr>
          <a:xfrm>
            <a:off x="396835" y="1258610"/>
            <a:ext cx="4517708" cy="374213"/>
          </a:xfrm>
          <a:prstGeom prst="rect">
            <a:avLst/>
          </a:prstGeom>
          <a:noFill/>
          <a:ln/>
        </p:spPr>
        <p:txBody>
          <a:bodyPr wrap="none" lIns="0" tIns="0" rIns="0" bIns="0" rtlCol="0" anchor="t"/>
          <a:lstStyle/>
          <a:p>
            <a:pPr algn="ctr" indent="0" marL="0">
              <a:lnSpc>
                <a:spcPts val="2900"/>
              </a:lnSpc>
              <a:buNone/>
            </a:pPr>
            <a:r>
              <a:rPr lang="en-US" sz="2900" b="1" dirty="0">
                <a:solidFill>
                  <a:srgbClr val="272525"/>
                </a:solidFill>
                <a:latin typeface="Inter Bold" pitchFamily="34" charset="0"/>
                <a:ea typeface="Inter Bold" pitchFamily="34" charset="-122"/>
                <a:cs typeface="Inter Bold" pitchFamily="34" charset="-120"/>
              </a:rPr>
              <a:t>3.9K</a:t>
            </a:r>
            <a:endParaRPr lang="en-US" sz="2900" dirty="0"/>
          </a:p>
        </p:txBody>
      </p:sp>
      <p:sp>
        <p:nvSpPr>
          <p:cNvPr id="5" name="Text 3"/>
          <p:cNvSpPr/>
          <p:nvPr/>
        </p:nvSpPr>
        <p:spPr>
          <a:xfrm>
            <a:off x="1891665" y="1774508"/>
            <a:ext cx="1527929" cy="177165"/>
          </a:xfrm>
          <a:prstGeom prst="rect">
            <a:avLst/>
          </a:prstGeom>
          <a:noFill/>
          <a:ln/>
        </p:spPr>
        <p:txBody>
          <a:bodyPr wrap="none" lIns="0" tIns="0" rIns="0" bIns="0" rtlCol="0" anchor="t"/>
          <a:lstStyle/>
          <a:p>
            <a:pPr algn="ctr"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Number of Customers</a:t>
            </a:r>
            <a:endParaRPr lang="en-US" sz="1100" dirty="0"/>
          </a:p>
        </p:txBody>
      </p:sp>
      <p:sp>
        <p:nvSpPr>
          <p:cNvPr id="6" name="Text 4"/>
          <p:cNvSpPr/>
          <p:nvPr/>
        </p:nvSpPr>
        <p:spPr>
          <a:xfrm>
            <a:off x="5056227" y="1258610"/>
            <a:ext cx="4517827" cy="374213"/>
          </a:xfrm>
          <a:prstGeom prst="rect">
            <a:avLst/>
          </a:prstGeom>
          <a:noFill/>
          <a:ln/>
        </p:spPr>
        <p:txBody>
          <a:bodyPr wrap="none" lIns="0" tIns="0" rIns="0" bIns="0" rtlCol="0" anchor="t"/>
          <a:lstStyle/>
          <a:p>
            <a:pPr algn="ctr" indent="0" marL="0">
              <a:lnSpc>
                <a:spcPts val="2900"/>
              </a:lnSpc>
              <a:buNone/>
            </a:pPr>
            <a:r>
              <a:rPr lang="en-US" sz="2900" b="1" dirty="0">
                <a:solidFill>
                  <a:srgbClr val="272525"/>
                </a:solidFill>
                <a:latin typeface="Inter Bold" pitchFamily="34" charset="0"/>
                <a:ea typeface="Inter Bold" pitchFamily="34" charset="-122"/>
                <a:cs typeface="Inter Bold" pitchFamily="34" charset="-120"/>
              </a:rPr>
              <a:t>$59.76</a:t>
            </a:r>
            <a:endParaRPr lang="en-US" sz="2900" dirty="0"/>
          </a:p>
        </p:txBody>
      </p:sp>
      <p:sp>
        <p:nvSpPr>
          <p:cNvPr id="7" name="Text 5"/>
          <p:cNvSpPr/>
          <p:nvPr/>
        </p:nvSpPr>
        <p:spPr>
          <a:xfrm>
            <a:off x="6393061" y="1774508"/>
            <a:ext cx="1844159" cy="177165"/>
          </a:xfrm>
          <a:prstGeom prst="rect">
            <a:avLst/>
          </a:prstGeom>
          <a:noFill/>
          <a:ln/>
        </p:spPr>
        <p:txBody>
          <a:bodyPr wrap="none" lIns="0" tIns="0" rIns="0" bIns="0" rtlCol="0" anchor="t"/>
          <a:lstStyle/>
          <a:p>
            <a:pPr algn="ctr"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Average Purchase Amount</a:t>
            </a:r>
            <a:endParaRPr lang="en-US" sz="1100" dirty="0"/>
          </a:p>
        </p:txBody>
      </p:sp>
      <p:sp>
        <p:nvSpPr>
          <p:cNvPr id="8" name="Text 6"/>
          <p:cNvSpPr/>
          <p:nvPr/>
        </p:nvSpPr>
        <p:spPr>
          <a:xfrm>
            <a:off x="9715738" y="1258610"/>
            <a:ext cx="4517708" cy="374213"/>
          </a:xfrm>
          <a:prstGeom prst="rect">
            <a:avLst/>
          </a:prstGeom>
          <a:noFill/>
          <a:ln/>
        </p:spPr>
        <p:txBody>
          <a:bodyPr wrap="none" lIns="0" tIns="0" rIns="0" bIns="0" rtlCol="0" anchor="t"/>
          <a:lstStyle/>
          <a:p>
            <a:pPr algn="ctr" indent="0" marL="0">
              <a:lnSpc>
                <a:spcPts val="2900"/>
              </a:lnSpc>
              <a:buNone/>
            </a:pPr>
            <a:r>
              <a:rPr lang="en-US" sz="2900" b="1" dirty="0">
                <a:solidFill>
                  <a:srgbClr val="272525"/>
                </a:solidFill>
                <a:latin typeface="Inter Bold" pitchFamily="34" charset="0"/>
                <a:ea typeface="Inter Bold" pitchFamily="34" charset="-122"/>
                <a:cs typeface="Inter Bold" pitchFamily="34" charset="-120"/>
              </a:rPr>
              <a:t>3.75</a:t>
            </a:r>
            <a:endParaRPr lang="en-US" sz="2900" dirty="0"/>
          </a:p>
        </p:txBody>
      </p:sp>
      <p:sp>
        <p:nvSpPr>
          <p:cNvPr id="9" name="Text 7"/>
          <p:cNvSpPr/>
          <p:nvPr/>
        </p:nvSpPr>
        <p:spPr>
          <a:xfrm>
            <a:off x="11182469" y="1774508"/>
            <a:ext cx="1584127" cy="177165"/>
          </a:xfrm>
          <a:prstGeom prst="rect">
            <a:avLst/>
          </a:prstGeom>
          <a:noFill/>
          <a:ln/>
        </p:spPr>
        <p:txBody>
          <a:bodyPr wrap="none" lIns="0" tIns="0" rIns="0" bIns="0" rtlCol="0" anchor="t"/>
          <a:lstStyle/>
          <a:p>
            <a:pPr algn="ctr"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Average Review Rating</a:t>
            </a:r>
            <a:endParaRPr lang="en-US" sz="1100" dirty="0"/>
          </a:p>
        </p:txBody>
      </p:sp>
      <p:sp>
        <p:nvSpPr>
          <p:cNvPr id="10" name="Text 8"/>
          <p:cNvSpPr/>
          <p:nvPr/>
        </p:nvSpPr>
        <p:spPr>
          <a:xfrm>
            <a:off x="396835" y="2079188"/>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The dashboard includes interactive visualizations for:</a:t>
            </a:r>
            <a:endParaRPr lang="en-US" sz="850" dirty="0"/>
          </a:p>
        </p:txBody>
      </p:sp>
      <p:sp>
        <p:nvSpPr>
          <p:cNvPr id="11" name="Text 9"/>
          <p:cNvSpPr/>
          <p:nvPr/>
        </p:nvSpPr>
        <p:spPr>
          <a:xfrm>
            <a:off x="396835" y="2388156"/>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Subscription Status breakdown (Yes 27%, No 73%)</a:t>
            </a:r>
            <a:endParaRPr lang="en-US" sz="850" dirty="0"/>
          </a:p>
        </p:txBody>
      </p:sp>
      <p:sp>
        <p:nvSpPr>
          <p:cNvPr id="12" name="Text 10"/>
          <p:cNvSpPr/>
          <p:nvPr/>
        </p:nvSpPr>
        <p:spPr>
          <a:xfrm>
            <a:off x="396835" y="2609255"/>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Revenue by Category</a:t>
            </a:r>
            <a:endParaRPr lang="en-US" sz="850" dirty="0"/>
          </a:p>
        </p:txBody>
      </p:sp>
      <p:sp>
        <p:nvSpPr>
          <p:cNvPr id="13" name="Text 11"/>
          <p:cNvSpPr/>
          <p:nvPr/>
        </p:nvSpPr>
        <p:spPr>
          <a:xfrm>
            <a:off x="396835" y="2830354"/>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Sales by Category</a:t>
            </a:r>
            <a:endParaRPr lang="en-US" sz="850" dirty="0"/>
          </a:p>
        </p:txBody>
      </p:sp>
      <p:sp>
        <p:nvSpPr>
          <p:cNvPr id="14" name="Text 12"/>
          <p:cNvSpPr/>
          <p:nvPr/>
        </p:nvSpPr>
        <p:spPr>
          <a:xfrm>
            <a:off x="396835" y="3051453"/>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Revenue by Age Group</a:t>
            </a:r>
            <a:endParaRPr lang="en-US" sz="850" dirty="0"/>
          </a:p>
        </p:txBody>
      </p:sp>
      <p:sp>
        <p:nvSpPr>
          <p:cNvPr id="15" name="Text 13"/>
          <p:cNvSpPr/>
          <p:nvPr/>
        </p:nvSpPr>
        <p:spPr>
          <a:xfrm>
            <a:off x="396835" y="3272552"/>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Sales by Age Group</a:t>
            </a:r>
            <a:endParaRPr lang="en-US" sz="850" dirty="0"/>
          </a:p>
        </p:txBody>
      </p:sp>
      <p:sp>
        <p:nvSpPr>
          <p:cNvPr id="16" name="Text 14"/>
          <p:cNvSpPr/>
          <p:nvPr/>
        </p:nvSpPr>
        <p:spPr>
          <a:xfrm>
            <a:off x="396835" y="3493651"/>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Shipping Type filters</a:t>
            </a:r>
            <a:endParaRPr lang="en-US" sz="850" dirty="0"/>
          </a:p>
        </p:txBody>
      </p:sp>
      <p:pic>
        <p:nvPicPr>
          <p:cNvPr id="17" name="Image 0" descr="preencoded.png">    </p:cNvPr>
          <p:cNvPicPr>
            <a:picLocks noChangeAspect="1"/>
          </p:cNvPicPr>
          <p:nvPr/>
        </p:nvPicPr>
        <p:blipFill>
          <a:blip r:embed="rId1"/>
          <a:stretch>
            <a:fillRect/>
          </a:stretch>
        </p:blipFill>
        <p:spPr>
          <a:xfrm>
            <a:off x="396835" y="3802618"/>
            <a:ext cx="8619411" cy="589740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77133"/>
            <a:ext cx="7826931"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Strategic Recommendations</a:t>
            </a:r>
            <a:endParaRPr lang="en-US" sz="44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039541"/>
            <a:ext cx="566976" cy="566976"/>
          </a:xfrm>
          <a:prstGeom prst="rect">
            <a:avLst/>
          </a:prstGeom>
        </p:spPr>
      </p:pic>
      <p:sp>
        <p:nvSpPr>
          <p:cNvPr id="4" name="Text 1"/>
          <p:cNvSpPr/>
          <p:nvPr/>
        </p:nvSpPr>
        <p:spPr>
          <a:xfrm>
            <a:off x="793790" y="289000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Boost Subscriptions</a:t>
            </a:r>
            <a:endParaRPr lang="en-US" sz="2200" dirty="0"/>
          </a:p>
        </p:txBody>
      </p:sp>
      <p:sp>
        <p:nvSpPr>
          <p:cNvPr id="5" name="Text 2"/>
          <p:cNvSpPr/>
          <p:nvPr/>
        </p:nvSpPr>
        <p:spPr>
          <a:xfrm>
            <a:off x="793790" y="3380423"/>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Promote exclusive benefits for subscribers to increase subscription adoption and customer lifetime value.</a:t>
            </a:r>
            <a:endParaRPr lang="en-US" sz="17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5893" y="2039541"/>
            <a:ext cx="566976" cy="566976"/>
          </a:xfrm>
          <a:prstGeom prst="rect">
            <a:avLst/>
          </a:prstGeom>
        </p:spPr>
      </p:pic>
      <p:sp>
        <p:nvSpPr>
          <p:cNvPr id="7" name="Text 3"/>
          <p:cNvSpPr/>
          <p:nvPr/>
        </p:nvSpPr>
        <p:spPr>
          <a:xfrm>
            <a:off x="5235893" y="2890004"/>
            <a:ext cx="385762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Customer Loyalty Programs</a:t>
            </a:r>
            <a:endParaRPr lang="en-US" sz="2200" dirty="0"/>
          </a:p>
        </p:txBody>
      </p:sp>
      <p:sp>
        <p:nvSpPr>
          <p:cNvPr id="8" name="Text 4"/>
          <p:cNvSpPr/>
          <p:nvPr/>
        </p:nvSpPr>
        <p:spPr>
          <a:xfrm>
            <a:off x="5235893" y="3380423"/>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Reward repeat buyers to move them into the "Loyal" segment and increase retention.</a:t>
            </a:r>
            <a:endParaRPr lang="en-US" sz="17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7995" y="2039541"/>
            <a:ext cx="566976" cy="566976"/>
          </a:xfrm>
          <a:prstGeom prst="rect">
            <a:avLst/>
          </a:prstGeom>
        </p:spPr>
      </p:pic>
      <p:sp>
        <p:nvSpPr>
          <p:cNvPr id="10" name="Text 5"/>
          <p:cNvSpPr/>
          <p:nvPr/>
        </p:nvSpPr>
        <p:spPr>
          <a:xfrm>
            <a:off x="9677995" y="2890004"/>
            <a:ext cx="3211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Review Discount Policy</a:t>
            </a:r>
            <a:endParaRPr lang="en-US" sz="2200" dirty="0"/>
          </a:p>
        </p:txBody>
      </p:sp>
      <p:sp>
        <p:nvSpPr>
          <p:cNvPr id="11" name="Text 6"/>
          <p:cNvSpPr/>
          <p:nvPr/>
        </p:nvSpPr>
        <p:spPr>
          <a:xfrm>
            <a:off x="9677995" y="3380423"/>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Balance sales boosts with margin control by analyzing discount effectiveness on profit margins.</a:t>
            </a:r>
            <a:endParaRPr lang="en-US" sz="175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4922758"/>
            <a:ext cx="566976" cy="566976"/>
          </a:xfrm>
          <a:prstGeom prst="rect">
            <a:avLst/>
          </a:prstGeom>
        </p:spPr>
      </p:pic>
      <p:sp>
        <p:nvSpPr>
          <p:cNvPr id="13" name="Text 7"/>
          <p:cNvSpPr/>
          <p:nvPr/>
        </p:nvSpPr>
        <p:spPr>
          <a:xfrm>
            <a:off x="793790" y="577322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Product Positioning</a:t>
            </a:r>
            <a:endParaRPr lang="en-US" sz="2200" dirty="0"/>
          </a:p>
        </p:txBody>
      </p:sp>
      <p:sp>
        <p:nvSpPr>
          <p:cNvPr id="14" name="Text 8"/>
          <p:cNvSpPr/>
          <p:nvPr/>
        </p:nvSpPr>
        <p:spPr>
          <a:xfrm>
            <a:off x="793790" y="6263640"/>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Highlight top-rated and best-selling products in campaigns to maximize visibility and sales.</a:t>
            </a:r>
            <a:endParaRPr lang="en-US" sz="1750" dirty="0"/>
          </a:p>
        </p:txBody>
      </p:sp>
      <p:pic>
        <p:nvPicPr>
          <p:cNvPr id="1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5893" y="4922758"/>
            <a:ext cx="566976" cy="566976"/>
          </a:xfrm>
          <a:prstGeom prst="rect">
            <a:avLst/>
          </a:prstGeom>
        </p:spPr>
      </p:pic>
      <p:sp>
        <p:nvSpPr>
          <p:cNvPr id="16" name="Text 9"/>
          <p:cNvSpPr/>
          <p:nvPr/>
        </p:nvSpPr>
        <p:spPr>
          <a:xfrm>
            <a:off x="5235893" y="577322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Targeted Marketing</a:t>
            </a:r>
            <a:endParaRPr lang="en-US" sz="2200" dirty="0"/>
          </a:p>
        </p:txBody>
      </p:sp>
      <p:sp>
        <p:nvSpPr>
          <p:cNvPr id="17" name="Text 10"/>
          <p:cNvSpPr/>
          <p:nvPr/>
        </p:nvSpPr>
        <p:spPr>
          <a:xfrm>
            <a:off x="5235893" y="6263640"/>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Focus efforts on high-revenue age groups (Young Adults) and express-shipping users for better ROI.</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2026-01-01T07:30:32Z</dcterms:created>
  <dcterms:modified xsi:type="dcterms:W3CDTF">2026-01-01T07:30:32Z</dcterms:modified>
</cp:coreProperties>
</file>